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11" r:id="rId2"/>
    <p:sldMasterId id="2147483693" r:id="rId3"/>
  </p:sldMasterIdLst>
  <p:notesMasterIdLst>
    <p:notesMasterId r:id="rId19"/>
  </p:notesMasterIdLst>
  <p:handoutMasterIdLst>
    <p:handoutMasterId r:id="rId20"/>
  </p:handoutMasterIdLst>
  <p:sldIdLst>
    <p:sldId id="256" r:id="rId4"/>
    <p:sldId id="272" r:id="rId5"/>
    <p:sldId id="273" r:id="rId6"/>
    <p:sldId id="303" r:id="rId7"/>
    <p:sldId id="302" r:id="rId8"/>
    <p:sldId id="304" r:id="rId9"/>
    <p:sldId id="305" r:id="rId10"/>
    <p:sldId id="285" r:id="rId11"/>
    <p:sldId id="306" r:id="rId12"/>
    <p:sldId id="295" r:id="rId13"/>
    <p:sldId id="309" r:id="rId14"/>
    <p:sldId id="310" r:id="rId15"/>
    <p:sldId id="311" r:id="rId16"/>
    <p:sldId id="308" r:id="rId17"/>
    <p:sldId id="312"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6">
          <p15:clr>
            <a:srgbClr val="A4A3A4"/>
          </p15:clr>
        </p15:guide>
        <p15:guide id="2" orient="horz" pos="2548">
          <p15:clr>
            <a:srgbClr val="A4A3A4"/>
          </p15:clr>
        </p15:guide>
        <p15:guide id="3" orient="horz" pos="1620">
          <p15:clr>
            <a:srgbClr val="A4A3A4"/>
          </p15:clr>
        </p15:guide>
        <p15:guide id="4" orient="horz" pos="613">
          <p15:clr>
            <a:srgbClr val="A4A3A4"/>
          </p15:clr>
        </p15:guide>
        <p15:guide id="5" orient="horz" pos="754">
          <p15:clr>
            <a:srgbClr val="A4A3A4"/>
          </p15:clr>
        </p15:guide>
        <p15:guide id="6" orient="horz" pos="2887">
          <p15:clr>
            <a:srgbClr val="A4A3A4"/>
          </p15:clr>
        </p15:guide>
        <p15:guide id="7" pos="5674">
          <p15:clr>
            <a:srgbClr val="A4A3A4"/>
          </p15:clr>
        </p15:guide>
        <p15:guide id="8" pos="3663">
          <p15:clr>
            <a:srgbClr val="A4A3A4"/>
          </p15:clr>
        </p15:guide>
        <p15:guide id="9" pos="259">
          <p15:clr>
            <a:srgbClr val="A4A3A4"/>
          </p15:clr>
        </p15:guide>
        <p15:guide id="10" pos="2880">
          <p15:clr>
            <a:srgbClr val="A4A3A4"/>
          </p15:clr>
        </p15:guide>
        <p15:guide id="11" pos="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780"/>
    <a:srgbClr val="FFE0B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28265" autoAdjust="0"/>
    <p:restoredTop sz="60710" autoAdjust="0"/>
  </p:normalViewPr>
  <p:slideViewPr>
    <p:cSldViewPr snapToGrid="0" snapToObjects="1">
      <p:cViewPr varScale="1">
        <p:scale>
          <a:sx n="98" d="100"/>
          <a:sy n="98" d="100"/>
        </p:scale>
        <p:origin x="96" y="810"/>
      </p:cViewPr>
      <p:guideLst>
        <p:guide orient="horz" pos="926"/>
        <p:guide orient="horz" pos="2548"/>
        <p:guide orient="horz" pos="1620"/>
        <p:guide orient="horz" pos="613"/>
        <p:guide orient="horz" pos="754"/>
        <p:guide orient="horz" pos="2887"/>
        <p:guide pos="5674"/>
        <p:guide pos="3663"/>
        <p:guide pos="259"/>
        <p:guide pos="2880"/>
        <p:guide pos="86"/>
      </p:guideLst>
    </p:cSldViewPr>
  </p:slideViewPr>
  <p:outlineViewPr>
    <p:cViewPr>
      <p:scale>
        <a:sx n="33" d="100"/>
        <a:sy n="33" d="100"/>
      </p:scale>
      <p:origin x="296"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D7D3A2-31E4-8E42-BFE4-E1D5C718E739}" type="datetimeFigureOut">
              <a:rPr lang="en-US" smtClean="0"/>
              <a:pPr/>
              <a:t>6/20/2017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98F7A4-CE3D-804B-A1DB-4079A629C97B}" type="slidenum">
              <a:rPr lang="en-US" smtClean="0"/>
              <a:pPr/>
              <a:t>‹#›</a:t>
            </a:fld>
            <a:endParaRPr lang="en-US" dirty="0"/>
          </a:p>
        </p:txBody>
      </p:sp>
    </p:spTree>
    <p:extLst>
      <p:ext uri="{BB962C8B-B14F-4D97-AF65-F5344CB8AC3E}">
        <p14:creationId xmlns:p14="http://schemas.microsoft.com/office/powerpoint/2010/main" val="329567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E2176-2878-124F-9D1F-E150291074BD}" type="datetimeFigureOut">
              <a:rPr lang="en-US" smtClean="0"/>
              <a:pPr/>
              <a:t>6/20/2017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3DDD1-A2AC-0143-A10E-767D06A6F773}" type="slidenum">
              <a:rPr lang="en-US" smtClean="0"/>
              <a:pPr/>
              <a:t>‹#›</a:t>
            </a:fld>
            <a:endParaRPr lang="en-US" dirty="0"/>
          </a:p>
        </p:txBody>
      </p:sp>
    </p:spTree>
    <p:extLst>
      <p:ext uri="{BB962C8B-B14F-4D97-AF65-F5344CB8AC3E}">
        <p14:creationId xmlns:p14="http://schemas.microsoft.com/office/powerpoint/2010/main" val="38355574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D3DDD1-A2AC-0143-A10E-767D06A6F773}" type="slidenum">
              <a:rPr lang="en-US" smtClean="0"/>
              <a:pPr/>
              <a:t>1</a:t>
            </a:fld>
            <a:endParaRPr lang="en-US" dirty="0"/>
          </a:p>
        </p:txBody>
      </p:sp>
    </p:spTree>
    <p:extLst>
      <p:ext uri="{BB962C8B-B14F-4D97-AF65-F5344CB8AC3E}">
        <p14:creationId xmlns:p14="http://schemas.microsoft.com/office/powerpoint/2010/main" val="309695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13D3DDD1-A2AC-0143-A10E-767D06A6F773}" type="slidenum">
              <a:rPr lang="en-US" smtClean="0"/>
              <a:pPr/>
              <a:t>2</a:t>
            </a:fld>
            <a:endParaRPr lang="en-US" dirty="0"/>
          </a:p>
        </p:txBody>
      </p:sp>
    </p:spTree>
    <p:extLst>
      <p:ext uri="{BB962C8B-B14F-4D97-AF65-F5344CB8AC3E}">
        <p14:creationId xmlns:p14="http://schemas.microsoft.com/office/powerpoint/2010/main" val="1226106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D3DDD1-A2AC-0143-A10E-767D06A6F773}" type="slidenum">
              <a:rPr lang="en-US" smtClean="0"/>
              <a:pPr/>
              <a:t>3</a:t>
            </a:fld>
            <a:endParaRPr lang="en-US" dirty="0"/>
          </a:p>
        </p:txBody>
      </p:sp>
    </p:spTree>
    <p:extLst>
      <p:ext uri="{BB962C8B-B14F-4D97-AF65-F5344CB8AC3E}">
        <p14:creationId xmlns:p14="http://schemas.microsoft.com/office/powerpoint/2010/main" val="2089133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D3DDD1-A2AC-0143-A10E-767D06A6F773}" type="slidenum">
              <a:rPr lang="en-US" smtClean="0"/>
              <a:pPr/>
              <a:t>4</a:t>
            </a:fld>
            <a:endParaRPr lang="en-US" dirty="0"/>
          </a:p>
        </p:txBody>
      </p:sp>
    </p:spTree>
    <p:extLst>
      <p:ext uri="{BB962C8B-B14F-4D97-AF65-F5344CB8AC3E}">
        <p14:creationId xmlns:p14="http://schemas.microsoft.com/office/powerpoint/2010/main" val="2089133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D3DDD1-A2AC-0143-A10E-767D06A6F773}" type="slidenum">
              <a:rPr lang="en-US" smtClean="0"/>
              <a:pPr/>
              <a:t>11</a:t>
            </a:fld>
            <a:endParaRPr lang="en-US" dirty="0"/>
          </a:p>
        </p:txBody>
      </p:sp>
    </p:spTree>
    <p:extLst>
      <p:ext uri="{BB962C8B-B14F-4D97-AF65-F5344CB8AC3E}">
        <p14:creationId xmlns:p14="http://schemas.microsoft.com/office/powerpoint/2010/main" val="2089133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D3DDD1-A2AC-0143-A10E-767D06A6F773}" type="slidenum">
              <a:rPr lang="en-US" smtClean="0"/>
              <a:pPr/>
              <a:t>12</a:t>
            </a:fld>
            <a:endParaRPr lang="en-US" dirty="0"/>
          </a:p>
        </p:txBody>
      </p:sp>
    </p:spTree>
    <p:extLst>
      <p:ext uri="{BB962C8B-B14F-4D97-AF65-F5344CB8AC3E}">
        <p14:creationId xmlns:p14="http://schemas.microsoft.com/office/powerpoint/2010/main" val="2089133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D3DDD1-A2AC-0143-A10E-767D06A6F773}" type="slidenum">
              <a:rPr lang="en-US" smtClean="0"/>
              <a:pPr/>
              <a:t>13</a:t>
            </a:fld>
            <a:endParaRPr lang="en-US" dirty="0"/>
          </a:p>
        </p:txBody>
      </p:sp>
    </p:spTree>
    <p:extLst>
      <p:ext uri="{BB962C8B-B14F-4D97-AF65-F5344CB8AC3E}">
        <p14:creationId xmlns:p14="http://schemas.microsoft.com/office/powerpoint/2010/main" val="20891338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1.png"/><Relationship Id="rId4"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aculty">
    <p:bg>
      <p:bgPr>
        <a:solidFill>
          <a:srgbClr val="154780"/>
        </a:solidFill>
        <a:effectLst/>
      </p:bgPr>
    </p:bg>
    <p:spTree>
      <p:nvGrpSpPr>
        <p:cNvPr id="1" name=""/>
        <p:cNvGrpSpPr/>
        <p:nvPr/>
      </p:nvGrpSpPr>
      <p:grpSpPr>
        <a:xfrm>
          <a:off x="0" y="0"/>
          <a:ext cx="0" cy="0"/>
          <a:chOff x="0" y="0"/>
          <a:chExt cx="0" cy="0"/>
        </a:xfrm>
      </p:grpSpPr>
      <p:sp>
        <p:nvSpPr>
          <p:cNvPr id="10" name="Title"/>
          <p:cNvSpPr>
            <a:spLocks noGrp="1" noChangeArrowheads="1"/>
          </p:cNvSpPr>
          <p:nvPr>
            <p:ph type="ctrTitle" hasCustomPrompt="1"/>
            <p:custDataLst>
              <p:tags r:id="rId1"/>
            </p:custDataLst>
          </p:nvPr>
        </p:nvSpPr>
        <p:spPr bwMode="auto">
          <a:xfrm>
            <a:off x="271463" y="1958024"/>
            <a:ext cx="6298670" cy="1101329"/>
          </a:xfrm>
          <a:prstGeom prst="rect">
            <a:avLst/>
          </a:prstGeom>
          <a:noFill/>
          <a:ln>
            <a:miter lim="800000"/>
            <a:headEnd/>
            <a:tailEnd/>
          </a:ln>
        </p:spPr>
        <p:txBody>
          <a:bodyPr lIns="91418" tIns="45710" rIns="91418" bIns="45710" anchor="b">
            <a:normAutofit/>
          </a:bodyPr>
          <a:lstStyle>
            <a:lvl1pPr>
              <a:defRPr sz="2800">
                <a:latin typeface="Calibri"/>
                <a:cs typeface="Calibri"/>
              </a:defRPr>
            </a:lvl1pPr>
          </a:lstStyle>
          <a:p>
            <a:r>
              <a:rPr lang="en-US" dirty="0"/>
              <a:t>Click to add presentation title</a:t>
            </a:r>
          </a:p>
        </p:txBody>
      </p:sp>
      <p:sp>
        <p:nvSpPr>
          <p:cNvPr id="6" name="Faculty Name"/>
          <p:cNvSpPr>
            <a:spLocks noGrp="1" noChangeArrowheads="1"/>
          </p:cNvSpPr>
          <p:nvPr>
            <p:ph type="subTitle" idx="1" hasCustomPrompt="1"/>
            <p:custDataLst>
              <p:tags r:id="rId2"/>
            </p:custDataLst>
          </p:nvPr>
        </p:nvSpPr>
        <p:spPr bwMode="auto">
          <a:xfrm>
            <a:off x="411481" y="3287713"/>
            <a:ext cx="7024370"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2000" baseline="0">
                <a:solidFill>
                  <a:srgbClr val="FFE0B3"/>
                </a:solidFill>
                <a:latin typeface="Calibri"/>
                <a:cs typeface="Calibri"/>
              </a:defRPr>
            </a:lvl1pPr>
          </a:lstStyle>
          <a:p>
            <a:r>
              <a:rPr lang="en-US" dirty="0"/>
              <a:t>Click to add faculty name</a:t>
            </a:r>
          </a:p>
        </p:txBody>
      </p:sp>
      <p:sp>
        <p:nvSpPr>
          <p:cNvPr id="7" name="Faculty Photo"/>
          <p:cNvSpPr>
            <a:spLocks noGrp="1"/>
          </p:cNvSpPr>
          <p:nvPr>
            <p:ph type="pic" sz="quarter" idx="11" hasCustomPrompt="1"/>
          </p:nvPr>
        </p:nvSpPr>
        <p:spPr>
          <a:xfrm>
            <a:off x="749328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3" name="Text Placeholder 1"/>
          <p:cNvSpPr>
            <a:spLocks noGrp="1"/>
          </p:cNvSpPr>
          <p:nvPr>
            <p:ph type="body" sz="quarter" idx="12" hasCustomPrompt="1"/>
          </p:nvPr>
        </p:nvSpPr>
        <p:spPr>
          <a:xfrm>
            <a:off x="271463" y="4659313"/>
            <a:ext cx="6318250" cy="396240"/>
          </a:xfrm>
          <a:ln>
            <a:noFill/>
          </a:ln>
        </p:spPr>
        <p:txBody>
          <a:bodyPr anchor="b">
            <a:noAutofit/>
          </a:bodyPr>
          <a:lstStyle>
            <a:lvl1pPr marL="0" indent="0">
              <a:buNone/>
              <a:defRPr sz="1400" i="1"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credits for others who contributed to this presentation</a:t>
            </a:r>
          </a:p>
        </p:txBody>
      </p:sp>
      <p:cxnSp>
        <p:nvCxnSpPr>
          <p:cNvPr id="9" name="Straight Connector 1"/>
          <p:cNvCxnSpPr>
            <a:cxnSpLocks noChangeShapeType="1"/>
          </p:cNvCxnSpPr>
          <p:nvPr userDrawn="1"/>
        </p:nvCxnSpPr>
        <p:spPr bwMode="auto">
          <a:xfrm>
            <a:off x="252413" y="3165475"/>
            <a:ext cx="6564947" cy="0"/>
          </a:xfrm>
          <a:prstGeom prst="line">
            <a:avLst/>
          </a:prstGeom>
          <a:noFill/>
          <a:ln w="9525">
            <a:solidFill>
              <a:srgbClr val="FFFFFF"/>
            </a:solidFill>
            <a:round/>
            <a:headEnd type="none" w="sm" len="sm"/>
            <a:tailEnd type="none" w="sm" len="sm"/>
          </a:ln>
        </p:spPr>
      </p:cxnSp>
      <p:pic>
        <p:nvPicPr>
          <p:cNvPr id="11" name="Picture 10" descr="humanitarian-health.logo.small.vertical.whit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557" y="29087"/>
            <a:ext cx="2606455" cy="1842157"/>
          </a:xfrm>
          <a:prstGeom prst="rect">
            <a:avLst/>
          </a:prstGeom>
        </p:spPr>
      </p:pic>
      <p:pic>
        <p:nvPicPr>
          <p:cNvPr id="14" name="Picture 13" descr="Watermark of Johns Hopkins School of Public Health logo"/>
          <p:cNvPicPr>
            <a:picLocks noChangeAspect="1"/>
          </p:cNvPicPr>
          <p:nvPr userDrawn="1"/>
        </p:nvPicPr>
        <p:blipFill>
          <a:blip r:embed="rId5" cstate="print"/>
          <a:srcRect r="21205" b="9191"/>
          <a:stretch>
            <a:fillRect/>
          </a:stretch>
        </p:blipFill>
        <p:spPr>
          <a:xfrm>
            <a:off x="5217621" y="299821"/>
            <a:ext cx="3926379" cy="4843679"/>
          </a:xfrm>
          <a:prstGeom prst="rect">
            <a:avLst/>
          </a:prstGeom>
        </p:spPr>
      </p:pic>
    </p:spTree>
    <p:extLst>
      <p:ext uri="{BB962C8B-B14F-4D97-AF65-F5344CB8AC3E}">
        <p14:creationId xmlns:p14="http://schemas.microsoft.com/office/powerpoint/2010/main" val="4279626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amp; pho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slide title for slide with quote and image</a:t>
            </a:r>
          </a:p>
        </p:txBody>
      </p:sp>
      <p:sp>
        <p:nvSpPr>
          <p:cNvPr id="3" name="Content Placeholder 1"/>
          <p:cNvSpPr>
            <a:spLocks noGrp="1"/>
          </p:cNvSpPr>
          <p:nvPr>
            <p:ph idx="1" hasCustomPrompt="1"/>
          </p:nvPr>
        </p:nvSpPr>
        <p:spPr>
          <a:xfrm>
            <a:off x="149313" y="1200151"/>
            <a:ext cx="4412527" cy="3394472"/>
          </a:xfrm>
          <a:ln>
            <a:solidFill>
              <a:schemeClr val="bg1">
                <a:lumMod val="75000"/>
              </a:schemeClr>
            </a:solidFill>
            <a:prstDash val="sysDash"/>
          </a:ln>
        </p:spPr>
        <p:txBody>
          <a:bodyPr anchor="ctr"/>
          <a:lstStyle>
            <a:lvl1pPr marL="0" indent="0">
              <a:buNone/>
              <a:defRPr baseline="0">
                <a:latin typeface="Times New Roman"/>
                <a:cs typeface="Times New Roman"/>
              </a:defRPr>
            </a:lvl1pPr>
            <a:lvl2pPr marL="568325" indent="-284163">
              <a:defRPr/>
            </a:lvl2pPr>
            <a:lvl3pPr marL="568325" indent="234950">
              <a:defRPr/>
            </a:lvl3pPr>
            <a:lvl4pPr marL="1371600" indent="0">
              <a:buNone/>
              <a:defRPr/>
            </a:lvl4pPr>
            <a:lvl5pPr marL="1828800" indent="0">
              <a:buNone/>
              <a:defRPr/>
            </a:lvl5pPr>
          </a:lstStyle>
          <a:p>
            <a:pPr lvl="0"/>
            <a:r>
              <a:rPr lang="en-US" dirty="0"/>
              <a:t>Click to add quote</a:t>
            </a:r>
          </a:p>
        </p:txBody>
      </p:sp>
      <p:sp>
        <p:nvSpPr>
          <p:cNvPr id="7" name="Picture Placeholder 1"/>
          <p:cNvSpPr>
            <a:spLocks noGrp="1"/>
          </p:cNvSpPr>
          <p:nvPr>
            <p:ph type="pic" sz="quarter" idx="13"/>
          </p:nvPr>
        </p:nvSpPr>
        <p:spPr>
          <a:xfrm>
            <a:off x="4591684" y="1200150"/>
            <a:ext cx="4416552" cy="3394075"/>
          </a:xfrm>
        </p:spPr>
        <p:txBody>
          <a:bodyPr/>
          <a:lstStyle>
            <a:lvl1pPr marL="0" indent="0">
              <a:buNone/>
              <a:defRPr/>
            </a:lvl1pPr>
          </a:lstStyle>
          <a:p>
            <a:r>
              <a:rPr lang="en-US"/>
              <a:t>Click icon to add picture</a:t>
            </a:r>
            <a:endParaRPr lang="en-US" dirty="0"/>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pic>
        <p:nvPicPr>
          <p:cNvPr id="6" name="Picture 5" descr="C:\Users\PSpiegel\AppData\Local\Microsoft\Windows\INetCacheContent.Word\humanitarian-health.logo.small.vertical.blue.png"/>
          <p:cNvPicPr/>
          <p:nvPr userDrawn="1"/>
        </p:nvPicPr>
        <p:blipFill rotWithShape="1">
          <a:blip r:embed="rId2">
            <a:extLst>
              <a:ext uri="{28A0092B-C50C-407E-A947-70E740481C1C}">
                <a14:useLocalDpi xmlns:a14="http://schemas.microsoft.com/office/drawing/2010/main" val="0"/>
              </a:ext>
            </a:extLst>
          </a:blip>
          <a:srcRect t="19377" b="16504"/>
          <a:stretch/>
        </p:blipFill>
        <p:spPr bwMode="auto">
          <a:xfrm>
            <a:off x="7605639" y="4447882"/>
            <a:ext cx="1349522" cy="6956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93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slide title for slide with chart</a:t>
            </a:r>
          </a:p>
        </p:txBody>
      </p:sp>
      <p:sp>
        <p:nvSpPr>
          <p:cNvPr id="8" name="Chart Placeholder 1"/>
          <p:cNvSpPr>
            <a:spLocks noGrp="1"/>
          </p:cNvSpPr>
          <p:nvPr>
            <p:ph type="chart" sz="quarter" idx="14"/>
          </p:nvPr>
        </p:nvSpPr>
        <p:spPr>
          <a:xfrm>
            <a:off x="149313" y="1200151"/>
            <a:ext cx="8858161" cy="3394472"/>
          </a:xfrm>
        </p:spPr>
        <p:txBody>
          <a:bodyPr/>
          <a:lstStyle>
            <a:lvl1pPr marL="0" indent="0">
              <a:buNone/>
              <a:defRPr/>
            </a:lvl1pPr>
          </a:lstStyle>
          <a:p>
            <a:r>
              <a:rPr lang="en-US"/>
              <a:t>Click icon to add chart</a:t>
            </a:r>
            <a:endParaRPr lang="en-US" dirty="0"/>
          </a:p>
        </p:txBody>
      </p:sp>
      <p:sp>
        <p:nvSpPr>
          <p:cNvPr id="7"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pic>
        <p:nvPicPr>
          <p:cNvPr id="5" name="Picture 4" descr="C:\Users\PSpiegel\AppData\Local\Microsoft\Windows\INetCacheContent.Word\humanitarian-health.logo.small.vertical.blue.png"/>
          <p:cNvPicPr/>
          <p:nvPr userDrawn="1"/>
        </p:nvPicPr>
        <p:blipFill rotWithShape="1">
          <a:blip r:embed="rId2">
            <a:extLst>
              <a:ext uri="{28A0092B-C50C-407E-A947-70E740481C1C}">
                <a14:useLocalDpi xmlns:a14="http://schemas.microsoft.com/office/drawing/2010/main" val="0"/>
              </a:ext>
            </a:extLst>
          </a:blip>
          <a:srcRect t="19377" b="16504"/>
          <a:stretch/>
        </p:blipFill>
        <p:spPr bwMode="auto">
          <a:xfrm>
            <a:off x="7605639" y="4447882"/>
            <a:ext cx="1349522" cy="6956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14424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and content">
    <p:bg>
      <p:bgPr>
        <a:solidFill>
          <a:srgbClr val="FCFCFC"/>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 for slide with table/content and bullets</a:t>
            </a:r>
          </a:p>
        </p:txBody>
      </p:sp>
      <p:sp>
        <p:nvSpPr>
          <p:cNvPr id="9" name="Text Placeholder 1"/>
          <p:cNvSpPr>
            <a:spLocks noGrp="1"/>
          </p:cNvSpPr>
          <p:nvPr>
            <p:ph type="body" sz="quarter" idx="14" hasCustomPrompt="1"/>
          </p:nvPr>
        </p:nvSpPr>
        <p:spPr>
          <a:xfrm>
            <a:off x="149312" y="1201422"/>
            <a:ext cx="4392207" cy="384175"/>
          </a:xfrm>
          <a:ln>
            <a:noFill/>
          </a:ln>
        </p:spPr>
        <p:txBody>
          <a:bodyPr/>
          <a:lstStyle>
            <a:lvl1pPr marL="0" indent="0" algn="ctr">
              <a:buNone/>
              <a:defRPr baseline="0"/>
            </a:lvl1pPr>
          </a:lstStyle>
          <a:p>
            <a:pPr lvl="0"/>
            <a:r>
              <a:rPr lang="en-US" dirty="0"/>
              <a:t>Click to add table title</a:t>
            </a:r>
          </a:p>
        </p:txBody>
      </p:sp>
      <p:sp>
        <p:nvSpPr>
          <p:cNvPr id="17" name="Content Placeholder 1"/>
          <p:cNvSpPr>
            <a:spLocks noGrp="1"/>
          </p:cNvSpPr>
          <p:nvPr>
            <p:ph idx="1" hasCustomPrompt="1"/>
          </p:nvPr>
        </p:nvSpPr>
        <p:spPr>
          <a:xfrm>
            <a:off x="149311" y="1666241"/>
            <a:ext cx="4392207" cy="292838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4615266" y="1201422"/>
            <a:ext cx="4392207" cy="339447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pic>
        <p:nvPicPr>
          <p:cNvPr id="8" name="Picture 7" descr="C:\Users\PSpiegel\AppData\Local\Microsoft\Windows\INetCacheContent.Word\humanitarian-health.logo.small.vertical.blue.png"/>
          <p:cNvPicPr/>
          <p:nvPr userDrawn="1"/>
        </p:nvPicPr>
        <p:blipFill rotWithShape="1">
          <a:blip r:embed="rId2">
            <a:extLst>
              <a:ext uri="{28A0092B-C50C-407E-A947-70E740481C1C}">
                <a14:useLocalDpi xmlns:a14="http://schemas.microsoft.com/office/drawing/2010/main" val="0"/>
              </a:ext>
            </a:extLst>
          </a:blip>
          <a:srcRect t="19377" b="16504"/>
          <a:stretch/>
        </p:blipFill>
        <p:spPr bwMode="auto">
          <a:xfrm>
            <a:off x="7605639" y="4447882"/>
            <a:ext cx="1349522" cy="6956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72163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 line blue">
    <p:bg>
      <p:bgPr>
        <a:solidFill>
          <a:srgbClr val="15478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9313" y="2143125"/>
            <a:ext cx="8858161" cy="857250"/>
          </a:xfrm>
        </p:spPr>
        <p:txBody>
          <a:bodyPr/>
          <a:lstStyle>
            <a:lvl1pPr algn="ctr">
              <a:defRPr/>
            </a:lvl1pPr>
          </a:lstStyle>
          <a:p>
            <a:r>
              <a:rPr lang="en-US" dirty="0"/>
              <a:t>Click to add just one line of text</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FFFFFF"/>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503776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idden title, big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9313" y="1116711"/>
            <a:ext cx="8858161" cy="857250"/>
          </a:xfrm>
        </p:spPr>
        <p:txBody>
          <a:bodyPr/>
          <a:lstStyle>
            <a:lvl1pPr>
              <a:defRPr baseline="0">
                <a:solidFill>
                  <a:schemeClr val="tx1"/>
                </a:solidFill>
              </a:defRPr>
            </a:lvl1pPr>
          </a:lstStyle>
          <a:p>
            <a:r>
              <a:rPr lang="en-US" dirty="0"/>
              <a:t>Select “Title 1” in Selection Pane &amp; type to add hidden slide title.</a:t>
            </a:r>
          </a:p>
        </p:txBody>
      </p:sp>
      <p:sp>
        <p:nvSpPr>
          <p:cNvPr id="4" name="Picture Placeholder 1"/>
          <p:cNvSpPr>
            <a:spLocks noGrp="1"/>
          </p:cNvSpPr>
          <p:nvPr>
            <p:ph type="pic" sz="quarter" idx="13" hasCustomPrompt="1"/>
          </p:nvPr>
        </p:nvSpPr>
        <p:spPr>
          <a:xfrm>
            <a:off x="0" y="0"/>
            <a:ext cx="9144000" cy="5143500"/>
          </a:xfrm>
        </p:spPr>
        <p:txBody>
          <a:bodyPr/>
          <a:lstStyle>
            <a:lvl1pPr marL="0" indent="0">
              <a:buNone/>
              <a:defRPr baseline="0">
                <a:solidFill>
                  <a:schemeClr val="bg1"/>
                </a:solidFill>
              </a:defRPr>
            </a:lvl1pPr>
          </a:lstStyle>
          <a:p>
            <a:r>
              <a:rPr lang="en-US" dirty="0"/>
              <a:t>Click icon to add full-slide image</a:t>
            </a:r>
          </a:p>
        </p:txBody>
      </p:sp>
      <p:sp>
        <p:nvSpPr>
          <p:cNvPr id="7"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25036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mp; photo">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 for slide with one image</a:t>
            </a:r>
          </a:p>
        </p:txBody>
      </p:sp>
      <p:sp>
        <p:nvSpPr>
          <p:cNvPr id="4" name="Picture Placeholder 1"/>
          <p:cNvSpPr>
            <a:spLocks noGrp="1"/>
          </p:cNvSpPr>
          <p:nvPr>
            <p:ph type="pic" sz="quarter" idx="13" hasCustomPrompt="1"/>
          </p:nvPr>
        </p:nvSpPr>
        <p:spPr>
          <a:xfrm>
            <a:off x="0" y="965200"/>
            <a:ext cx="9144000" cy="4178300"/>
          </a:xfrm>
        </p:spPr>
        <p:txBody>
          <a:bodyPr/>
          <a:lstStyle>
            <a:lvl1pPr marL="0" indent="0">
              <a:buNone/>
              <a:defRPr baseline="0"/>
            </a:lvl1pPr>
          </a:lstStyle>
          <a:p>
            <a:r>
              <a:rPr lang="en-US" dirty="0"/>
              <a:t>Click to add image or drag and drop image to placeholder</a:t>
            </a:r>
          </a:p>
        </p:txBody>
      </p:sp>
      <p:sp>
        <p:nvSpPr>
          <p:cNvPr id="9"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723472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3 content">
    <p:bg>
      <p:bgPr>
        <a:solidFill>
          <a:srgbClr val="FCFCFC"/>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 for slide with three columns of content</a:t>
            </a:r>
          </a:p>
        </p:txBody>
      </p:sp>
      <p:sp>
        <p:nvSpPr>
          <p:cNvPr id="17" name="Text Placeholder 1"/>
          <p:cNvSpPr>
            <a:spLocks noGrp="1"/>
          </p:cNvSpPr>
          <p:nvPr>
            <p:ph idx="1" hasCustomPrompt="1"/>
          </p:nvPr>
        </p:nvSpPr>
        <p:spPr>
          <a:xfrm>
            <a:off x="149313" y="1200151"/>
            <a:ext cx="2847887" cy="339447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3" name="Text Placeholder 2"/>
          <p:cNvSpPr>
            <a:spLocks noGrp="1"/>
          </p:cNvSpPr>
          <p:nvPr>
            <p:ph idx="13" hasCustomPrompt="1"/>
          </p:nvPr>
        </p:nvSpPr>
        <p:spPr>
          <a:xfrm>
            <a:off x="3154450" y="1200151"/>
            <a:ext cx="2847887" cy="339447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2" name="Text Placeholder 3"/>
          <p:cNvSpPr>
            <a:spLocks noGrp="1"/>
          </p:cNvSpPr>
          <p:nvPr>
            <p:ph idx="12" hasCustomPrompt="1"/>
          </p:nvPr>
        </p:nvSpPr>
        <p:spPr>
          <a:xfrm>
            <a:off x="6159586" y="1200151"/>
            <a:ext cx="2847887" cy="339447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995480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3 photo with caption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 for slide with three images and captions</a:t>
            </a:r>
          </a:p>
        </p:txBody>
      </p:sp>
      <p:sp>
        <p:nvSpPr>
          <p:cNvPr id="8" name="Picture Placeholder 1"/>
          <p:cNvSpPr>
            <a:spLocks noGrp="1"/>
          </p:cNvSpPr>
          <p:nvPr>
            <p:ph type="pic" sz="quarter" idx="13" hasCustomPrompt="1"/>
          </p:nvPr>
        </p:nvSpPr>
        <p:spPr>
          <a:xfrm>
            <a:off x="143705" y="1203009"/>
            <a:ext cx="2858047" cy="3014238"/>
          </a:xfrm>
          <a:ln>
            <a:solidFill>
              <a:schemeClr val="bg1">
                <a:lumMod val="75000"/>
              </a:schemeClr>
            </a:solidFill>
          </a:ln>
        </p:spPr>
        <p:txBody>
          <a:bodyPr/>
          <a:lstStyle>
            <a:lvl1pPr marL="0" indent="0">
              <a:buNone/>
              <a:defRPr>
                <a:solidFill>
                  <a:schemeClr val="tx1"/>
                </a:solidFill>
              </a:defRPr>
            </a:lvl1pPr>
          </a:lstStyle>
          <a:p>
            <a:r>
              <a:rPr lang="en-US" dirty="0"/>
              <a:t>Drag image to placeholder or click icon to add</a:t>
            </a:r>
          </a:p>
        </p:txBody>
      </p:sp>
      <p:sp>
        <p:nvSpPr>
          <p:cNvPr id="10" name="Text Placeholder 1"/>
          <p:cNvSpPr>
            <a:spLocks noGrp="1"/>
          </p:cNvSpPr>
          <p:nvPr>
            <p:ph type="body" sz="quarter" idx="15" hasCustomPrompt="1"/>
          </p:nvPr>
        </p:nvSpPr>
        <p:spPr>
          <a:xfrm>
            <a:off x="141692" y="4307206"/>
            <a:ext cx="2862072"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4" name="Picture Placeholder 2"/>
          <p:cNvSpPr>
            <a:spLocks noGrp="1"/>
          </p:cNvSpPr>
          <p:nvPr>
            <p:ph type="pic" sz="quarter" idx="22" hasCustomPrompt="1"/>
          </p:nvPr>
        </p:nvSpPr>
        <p:spPr>
          <a:xfrm>
            <a:off x="3149600" y="1203009"/>
            <a:ext cx="2858047" cy="3014238"/>
          </a:xfrm>
          <a:ln>
            <a:solidFill>
              <a:schemeClr val="bg1">
                <a:lumMod val="75000"/>
              </a:schemeClr>
            </a:solidFill>
          </a:ln>
        </p:spPr>
        <p:txBody>
          <a:bodyPr/>
          <a:lstStyle>
            <a:lvl1pPr marL="0" indent="0">
              <a:buNone/>
              <a:defRPr>
                <a:solidFill>
                  <a:schemeClr val="tx1"/>
                </a:solidFill>
              </a:defRPr>
            </a:lvl1pPr>
          </a:lstStyle>
          <a:p>
            <a:r>
              <a:rPr lang="en-US" dirty="0"/>
              <a:t>Drag image to placeholder or click icon to add</a:t>
            </a:r>
          </a:p>
        </p:txBody>
      </p:sp>
      <p:sp>
        <p:nvSpPr>
          <p:cNvPr id="11" name="Text Placeholder 2"/>
          <p:cNvSpPr>
            <a:spLocks noGrp="1"/>
          </p:cNvSpPr>
          <p:nvPr>
            <p:ph type="body" sz="quarter" idx="19" hasCustomPrompt="1"/>
          </p:nvPr>
        </p:nvSpPr>
        <p:spPr>
          <a:xfrm>
            <a:off x="3149600" y="4307206"/>
            <a:ext cx="2858047"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3" name="Picture Placeholder 3"/>
          <p:cNvSpPr>
            <a:spLocks noGrp="1"/>
          </p:cNvSpPr>
          <p:nvPr>
            <p:ph type="pic" sz="quarter" idx="21" hasCustomPrompt="1"/>
          </p:nvPr>
        </p:nvSpPr>
        <p:spPr>
          <a:xfrm>
            <a:off x="6149427" y="1203009"/>
            <a:ext cx="2858047" cy="3014238"/>
          </a:xfrm>
          <a:ln>
            <a:solidFill>
              <a:schemeClr val="bg1">
                <a:lumMod val="75000"/>
              </a:schemeClr>
            </a:solidFill>
          </a:ln>
        </p:spPr>
        <p:txBody>
          <a:bodyPr/>
          <a:lstStyle>
            <a:lvl1pPr marL="0" indent="0">
              <a:buNone/>
              <a:defRPr>
                <a:solidFill>
                  <a:schemeClr val="tx1"/>
                </a:solidFill>
              </a:defRPr>
            </a:lvl1pPr>
          </a:lstStyle>
          <a:p>
            <a:r>
              <a:rPr lang="en-US" dirty="0"/>
              <a:t>Drag image to placeholder or click icon to add</a:t>
            </a:r>
          </a:p>
        </p:txBody>
      </p:sp>
      <p:sp>
        <p:nvSpPr>
          <p:cNvPr id="12" name="Text Placeholder 3"/>
          <p:cNvSpPr>
            <a:spLocks noGrp="1"/>
          </p:cNvSpPr>
          <p:nvPr>
            <p:ph type="body" sz="quarter" idx="20" hasCustomPrompt="1"/>
          </p:nvPr>
        </p:nvSpPr>
        <p:spPr>
          <a:xfrm>
            <a:off x="6149428" y="4307206"/>
            <a:ext cx="285804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9"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pic>
        <p:nvPicPr>
          <p:cNvPr id="15" name="Picture 14" descr="C:\Users\PSpiegel\AppData\Local\Microsoft\Windows\INetCacheContent.Word\humanitarian-health.logo.small.vertical.blue.png"/>
          <p:cNvPicPr/>
          <p:nvPr userDrawn="1"/>
        </p:nvPicPr>
        <p:blipFill rotWithShape="1">
          <a:blip r:embed="rId2">
            <a:extLst>
              <a:ext uri="{28A0092B-C50C-407E-A947-70E740481C1C}">
                <a14:useLocalDpi xmlns:a14="http://schemas.microsoft.com/office/drawing/2010/main" val="0"/>
              </a:ext>
            </a:extLst>
          </a:blip>
          <a:srcRect t="19377" b="16504"/>
          <a:stretch/>
        </p:blipFill>
        <p:spPr bwMode="auto">
          <a:xfrm>
            <a:off x="7605639" y="4447882"/>
            <a:ext cx="1349522" cy="6956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373558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photos with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title for slide with two images and captions</a:t>
            </a:r>
          </a:p>
        </p:txBody>
      </p:sp>
      <p:sp>
        <p:nvSpPr>
          <p:cNvPr id="4" name="Picture Placeholder 1"/>
          <p:cNvSpPr>
            <a:spLocks noGrp="1"/>
          </p:cNvSpPr>
          <p:nvPr>
            <p:ph type="pic" sz="quarter" idx="13" hasCustomPrompt="1"/>
          </p:nvPr>
        </p:nvSpPr>
        <p:spPr>
          <a:xfrm>
            <a:off x="149313" y="1203959"/>
            <a:ext cx="4397920" cy="3017520"/>
          </a:xfrm>
          <a:ln>
            <a:solidFill>
              <a:schemeClr val="bg1">
                <a:lumMod val="75000"/>
              </a:schemeClr>
            </a:solidFill>
          </a:ln>
        </p:spPr>
        <p:txBody>
          <a:bodyPr/>
          <a:lstStyle>
            <a:lvl1pPr marL="0" indent="0">
              <a:buNone/>
              <a:defRPr>
                <a:solidFill>
                  <a:schemeClr val="bg1"/>
                </a:solidFill>
              </a:defRPr>
            </a:lvl1pPr>
          </a:lstStyle>
          <a:p>
            <a:r>
              <a:rPr lang="en-US" dirty="0"/>
              <a:t>Drag image to placeholder or click icon to add</a:t>
            </a:r>
          </a:p>
        </p:txBody>
      </p:sp>
      <p:sp>
        <p:nvSpPr>
          <p:cNvPr id="8" name="Text Placeholder 1"/>
          <p:cNvSpPr>
            <a:spLocks noGrp="1"/>
          </p:cNvSpPr>
          <p:nvPr>
            <p:ph type="body" sz="quarter" idx="15" hasCustomPrompt="1"/>
          </p:nvPr>
        </p:nvSpPr>
        <p:spPr>
          <a:xfrm>
            <a:off x="149313" y="4306824"/>
            <a:ext cx="4397920" cy="450850"/>
          </a:xfrm>
          <a:ln>
            <a:noFill/>
          </a:ln>
        </p:spPr>
        <p:txBody>
          <a:bodyPr>
            <a:noAutofit/>
          </a:bodyPr>
          <a:lstStyle>
            <a:lvl1pPr marL="0" indent="0" algn="ctr">
              <a:buNone/>
              <a:defRPr sz="1400" baseline="0">
                <a:solidFill>
                  <a:srgbClr val="000000"/>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1" name="Picture Placeholder 2"/>
          <p:cNvSpPr>
            <a:spLocks noGrp="1"/>
          </p:cNvSpPr>
          <p:nvPr>
            <p:ph type="pic" sz="quarter" idx="17" hasCustomPrompt="1"/>
          </p:nvPr>
        </p:nvSpPr>
        <p:spPr>
          <a:xfrm>
            <a:off x="4617085" y="1203959"/>
            <a:ext cx="4398264" cy="3017520"/>
          </a:xfrm>
          <a:ln>
            <a:solidFill>
              <a:schemeClr val="bg1">
                <a:lumMod val="75000"/>
              </a:schemeClr>
            </a:solidFill>
          </a:ln>
        </p:spPr>
        <p:txBody>
          <a:bodyPr/>
          <a:lstStyle>
            <a:lvl1pPr marL="0" indent="0">
              <a:buNone/>
              <a:defRPr>
                <a:solidFill>
                  <a:schemeClr val="bg1"/>
                </a:solidFill>
              </a:defRPr>
            </a:lvl1pPr>
          </a:lstStyle>
          <a:p>
            <a:r>
              <a:rPr lang="en-US" dirty="0"/>
              <a:t>Drag image to placeholder or click icon to add</a:t>
            </a:r>
          </a:p>
        </p:txBody>
      </p:sp>
      <p:sp>
        <p:nvSpPr>
          <p:cNvPr id="9" name="Text Placeholder 2"/>
          <p:cNvSpPr>
            <a:spLocks noGrp="1"/>
          </p:cNvSpPr>
          <p:nvPr>
            <p:ph type="body" sz="quarter" idx="16" hasCustomPrompt="1"/>
          </p:nvPr>
        </p:nvSpPr>
        <p:spPr>
          <a:xfrm>
            <a:off x="4617085" y="4306824"/>
            <a:ext cx="4390388" cy="450850"/>
          </a:xfrm>
          <a:ln>
            <a:noFill/>
          </a:ln>
        </p:spPr>
        <p:txBody>
          <a:bodyPr>
            <a:noAutofit/>
          </a:bodyPr>
          <a:lstStyle>
            <a:lvl1pPr marL="0" indent="0" algn="ctr">
              <a:buNone/>
              <a:defRPr sz="1400">
                <a:solidFill>
                  <a:srgbClr val="000000"/>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30213097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bg>
      <p:bgPr>
        <a:solidFill>
          <a:srgbClr val="1D4D8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71450"/>
            <a:ext cx="9144000" cy="514350"/>
          </a:xfrm>
          <a:prstGeom prst="rect">
            <a:avLst/>
          </a:prstGeom>
          <a:solidFill>
            <a:srgbClr val="1D4D87"/>
          </a:solidFill>
        </p:spPr>
        <p:txBody>
          <a:bodyPr/>
          <a:lstStyle/>
          <a:p>
            <a:r>
              <a:rPr lang="en-US" smtClean="0"/>
              <a:t>Click to edit Master title style</a:t>
            </a:r>
            <a:endParaRPr lang="en-US"/>
          </a:p>
        </p:txBody>
      </p:sp>
      <p:sp>
        <p:nvSpPr>
          <p:cNvPr id="3" name="Content Placeholder 2"/>
          <p:cNvSpPr>
            <a:spLocks noGrp="1"/>
          </p:cNvSpPr>
          <p:nvPr>
            <p:ph idx="1"/>
          </p:nvPr>
        </p:nvSpPr>
        <p:spPr>
          <a:xfrm>
            <a:off x="76200" y="857250"/>
            <a:ext cx="8686800" cy="3829050"/>
          </a:xfrm>
          <a:prstGeom prst="rect">
            <a:avLst/>
          </a:prstGeom>
          <a:solidFill>
            <a:srgbClr val="1D4D87"/>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1713159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wo faculty">
    <p:bg>
      <p:bgPr>
        <a:solidFill>
          <a:srgbClr val="154780"/>
        </a:solidFill>
        <a:effectLst/>
      </p:bgPr>
    </p:bg>
    <p:spTree>
      <p:nvGrpSpPr>
        <p:cNvPr id="1" name=""/>
        <p:cNvGrpSpPr/>
        <p:nvPr/>
      </p:nvGrpSpPr>
      <p:grpSpPr>
        <a:xfrm>
          <a:off x="0" y="0"/>
          <a:ext cx="0" cy="0"/>
          <a:chOff x="0" y="0"/>
          <a:chExt cx="0" cy="0"/>
        </a:xfrm>
      </p:grpSpPr>
      <p:sp>
        <p:nvSpPr>
          <p:cNvPr id="10" name="Title"/>
          <p:cNvSpPr>
            <a:spLocks noGrp="1" noChangeArrowheads="1"/>
          </p:cNvSpPr>
          <p:nvPr>
            <p:ph type="ctrTitle" hasCustomPrompt="1"/>
            <p:custDataLst>
              <p:tags r:id="rId1"/>
            </p:custDataLst>
          </p:nvPr>
        </p:nvSpPr>
        <p:spPr bwMode="auto">
          <a:xfrm>
            <a:off x="271463" y="1958024"/>
            <a:ext cx="6298670" cy="1101329"/>
          </a:xfrm>
          <a:prstGeom prst="rect">
            <a:avLst/>
          </a:prstGeom>
          <a:noFill/>
          <a:ln>
            <a:miter lim="800000"/>
            <a:headEnd/>
            <a:tailEnd/>
          </a:ln>
        </p:spPr>
        <p:txBody>
          <a:bodyPr lIns="91418" tIns="45710" rIns="91418" bIns="45710" anchor="b">
            <a:normAutofit/>
          </a:bodyPr>
          <a:lstStyle>
            <a:lvl1pPr>
              <a:defRPr sz="2800">
                <a:latin typeface="Calibri"/>
                <a:cs typeface="Calibri"/>
              </a:defRPr>
            </a:lvl1pPr>
          </a:lstStyle>
          <a:p>
            <a:r>
              <a:rPr lang="en-US" dirty="0"/>
              <a:t>Click to enter presentation title</a:t>
            </a:r>
          </a:p>
        </p:txBody>
      </p:sp>
      <p:sp>
        <p:nvSpPr>
          <p:cNvPr id="6" name="Faculty Name 1"/>
          <p:cNvSpPr>
            <a:spLocks noGrp="1" noChangeArrowheads="1"/>
          </p:cNvSpPr>
          <p:nvPr>
            <p:ph type="subTitle" idx="1" hasCustomPrompt="1"/>
            <p:custDataLst>
              <p:tags r:id="rId2"/>
            </p:custDataLst>
          </p:nvPr>
        </p:nvSpPr>
        <p:spPr bwMode="auto">
          <a:xfrm>
            <a:off x="271463" y="3282951"/>
            <a:ext cx="2898457"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1800">
                <a:solidFill>
                  <a:srgbClr val="FFE0B3"/>
                </a:solidFill>
                <a:latin typeface="+mj-lt"/>
                <a:cs typeface="Calibri"/>
              </a:defRPr>
            </a:lvl1pPr>
          </a:lstStyle>
          <a:p>
            <a:r>
              <a:rPr lang="en-US" dirty="0"/>
              <a:t>Click to add faculty 1 name</a:t>
            </a:r>
          </a:p>
        </p:txBody>
      </p:sp>
      <p:sp>
        <p:nvSpPr>
          <p:cNvPr id="12" name="Faculty Photo 1"/>
          <p:cNvSpPr>
            <a:spLocks noGrp="1"/>
          </p:cNvSpPr>
          <p:nvPr>
            <p:ph type="pic" sz="quarter" idx="13" hasCustomPrompt="1"/>
          </p:nvPr>
        </p:nvSpPr>
        <p:spPr>
          <a:xfrm>
            <a:off x="325656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3" name="Faculty Name 2"/>
          <p:cNvSpPr>
            <a:spLocks noGrp="1"/>
          </p:cNvSpPr>
          <p:nvPr>
            <p:ph type="body" sz="quarter" idx="15" hasCustomPrompt="1"/>
          </p:nvPr>
        </p:nvSpPr>
        <p:spPr>
          <a:xfrm>
            <a:off x="4684508" y="3287713"/>
            <a:ext cx="2722131" cy="1066166"/>
          </a:xfrm>
          <a:ln>
            <a:noFill/>
          </a:ln>
        </p:spPr>
        <p:txBody>
          <a:bodyPr/>
          <a:lstStyle>
            <a:lvl1pPr marL="0" indent="0" algn="r">
              <a:spcBef>
                <a:spcPts val="0"/>
              </a:spcBef>
              <a:buNone/>
              <a:defRPr baseline="0">
                <a:solidFill>
                  <a:srgbClr val="FFE0B3"/>
                </a:solidFill>
              </a:defRPr>
            </a:lvl1pPr>
            <a:lvl2pPr marL="457200" indent="0">
              <a:buNone/>
              <a:defRPr/>
            </a:lvl2pPr>
            <a:lvl3pPr marL="798513" indent="0">
              <a:buNone/>
              <a:defRPr/>
            </a:lvl3pPr>
            <a:lvl4pPr marL="1371600" indent="0">
              <a:buNone/>
              <a:defRPr/>
            </a:lvl4pPr>
            <a:lvl5pPr marL="1828800" indent="0">
              <a:buNone/>
              <a:defRPr/>
            </a:lvl5pPr>
          </a:lstStyle>
          <a:p>
            <a:pPr lvl="0"/>
            <a:r>
              <a:rPr lang="en-US" dirty="0"/>
              <a:t>Click to add faculty 2 name</a:t>
            </a:r>
          </a:p>
        </p:txBody>
      </p:sp>
      <p:sp>
        <p:nvSpPr>
          <p:cNvPr id="7" name="Faculty Photo 2"/>
          <p:cNvSpPr>
            <a:spLocks noGrp="1"/>
          </p:cNvSpPr>
          <p:nvPr>
            <p:ph type="pic" sz="quarter" idx="11" hasCustomPrompt="1"/>
          </p:nvPr>
        </p:nvSpPr>
        <p:spPr>
          <a:xfrm>
            <a:off x="749328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13" name="Text Placeholder 1"/>
          <p:cNvSpPr>
            <a:spLocks noGrp="1"/>
          </p:cNvSpPr>
          <p:nvPr>
            <p:ph type="body" sz="quarter" idx="12" hasCustomPrompt="1"/>
          </p:nvPr>
        </p:nvSpPr>
        <p:spPr>
          <a:xfrm>
            <a:off x="271463" y="4659313"/>
            <a:ext cx="6318250" cy="396240"/>
          </a:xfrm>
          <a:ln>
            <a:noFill/>
          </a:ln>
        </p:spPr>
        <p:txBody>
          <a:bodyPr anchor="b">
            <a:noAutofit/>
          </a:bodyPr>
          <a:lstStyle>
            <a:lvl1pPr marL="0" indent="0">
              <a:buNone/>
              <a:defRPr sz="1400" i="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credits for others who contributed to this presentation</a:t>
            </a:r>
          </a:p>
        </p:txBody>
      </p:sp>
      <p:cxnSp>
        <p:nvCxnSpPr>
          <p:cNvPr id="9" name="Straight Connector 1"/>
          <p:cNvCxnSpPr>
            <a:cxnSpLocks noChangeShapeType="1"/>
          </p:cNvCxnSpPr>
          <p:nvPr userDrawn="1"/>
        </p:nvCxnSpPr>
        <p:spPr bwMode="auto">
          <a:xfrm>
            <a:off x="252413" y="3165475"/>
            <a:ext cx="6564947" cy="0"/>
          </a:xfrm>
          <a:prstGeom prst="line">
            <a:avLst/>
          </a:prstGeom>
          <a:noFill/>
          <a:ln w="9525">
            <a:solidFill>
              <a:srgbClr val="FFFFFF"/>
            </a:solidFill>
            <a:round/>
            <a:headEnd type="none" w="sm" len="sm"/>
            <a:tailEnd type="none" w="sm" len="sm"/>
          </a:ln>
        </p:spPr>
      </p:cxnSp>
      <p:pic>
        <p:nvPicPr>
          <p:cNvPr id="14" name="Picture 13" descr="Watermark of Johns Hopkins School of Public Health logo"/>
          <p:cNvPicPr>
            <a:picLocks noChangeAspect="1"/>
          </p:cNvPicPr>
          <p:nvPr userDrawn="1"/>
        </p:nvPicPr>
        <p:blipFill>
          <a:blip r:embed="rId4" cstate="print"/>
          <a:srcRect r="21205" b="9191"/>
          <a:stretch>
            <a:fillRect/>
          </a:stretch>
        </p:blipFill>
        <p:spPr>
          <a:xfrm>
            <a:off x="5217621" y="299821"/>
            <a:ext cx="3926379" cy="4843679"/>
          </a:xfrm>
          <a:prstGeom prst="rect">
            <a:avLst/>
          </a:prstGeom>
        </p:spPr>
      </p:pic>
      <p:pic>
        <p:nvPicPr>
          <p:cNvPr id="15" name="Picture 14" descr="humanitarian-health.logo.small.vertical.white.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3557" y="29087"/>
            <a:ext cx="2606455" cy="1842157"/>
          </a:xfrm>
          <a:prstGeom prst="rect">
            <a:avLst/>
          </a:prstGeom>
        </p:spPr>
      </p:pic>
    </p:spTree>
    <p:extLst>
      <p:ext uri="{BB962C8B-B14F-4D97-AF65-F5344CB8AC3E}">
        <p14:creationId xmlns:p14="http://schemas.microsoft.com/office/powerpoint/2010/main" val="3956230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92242634"/>
      </p:ext>
    </p:extLst>
  </p:cSld>
  <p:clrMapOvr>
    <a:masterClrMapping/>
  </p:clrMapOvr>
  <p:transitio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ertical blue &amp; photo">
    <p:spTree>
      <p:nvGrpSpPr>
        <p:cNvPr id="1" name=""/>
        <p:cNvGrpSpPr/>
        <p:nvPr/>
      </p:nvGrpSpPr>
      <p:grpSpPr>
        <a:xfrm>
          <a:off x="0" y="0"/>
          <a:ext cx="0" cy="0"/>
          <a:chOff x="0" y="0"/>
          <a:chExt cx="0" cy="0"/>
        </a:xfrm>
      </p:grpSpPr>
      <p:sp>
        <p:nvSpPr>
          <p:cNvPr id="3" name="Title 1"/>
          <p:cNvSpPr>
            <a:spLocks noGrp="1"/>
          </p:cNvSpPr>
          <p:nvPr>
            <p:ph type="title" hasCustomPrompt="1"/>
          </p:nvPr>
        </p:nvSpPr>
        <p:spPr/>
        <p:txBody>
          <a:bodyPr/>
          <a:lstStyle>
            <a:lvl1pPr>
              <a:defRPr/>
            </a:lvl1pPr>
          </a:lstStyle>
          <a:p>
            <a:r>
              <a:rPr lang="en-US" dirty="0"/>
              <a:t>Click to add slide title for slide with one image.</a:t>
            </a:r>
          </a:p>
        </p:txBody>
      </p:sp>
      <p:sp>
        <p:nvSpPr>
          <p:cNvPr id="4" name="Picture Placeholder 1"/>
          <p:cNvSpPr>
            <a:spLocks noGrp="1"/>
          </p:cNvSpPr>
          <p:nvPr>
            <p:ph type="pic" sz="quarter" idx="11" hasCustomPrompt="1"/>
          </p:nvPr>
        </p:nvSpPr>
        <p:spPr>
          <a:xfrm>
            <a:off x="2539364" y="0"/>
            <a:ext cx="6604635" cy="5143500"/>
          </a:xfrm>
          <a:prstGeom prst="rect">
            <a:avLst/>
          </a:prstGeom>
        </p:spPr>
        <p:txBody>
          <a:bodyPr vert="horz"/>
          <a:lstStyle>
            <a:lvl1pPr marL="0" indent="0">
              <a:buNone/>
              <a:defRPr sz="1800" baseline="0"/>
            </a:lvl1pPr>
          </a:lstStyle>
          <a:p>
            <a:r>
              <a:rPr lang="en-US" dirty="0"/>
              <a:t>Click icon to add image or drag and drop image to placeholder</a:t>
            </a:r>
          </a:p>
        </p:txBody>
      </p:sp>
      <p:sp>
        <p:nvSpPr>
          <p:cNvPr id="8"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235339362"/>
      </p:ext>
    </p:extLst>
  </p:cSld>
  <p:clrMapOvr>
    <a:masterClrMapping/>
  </p:clrMapOvr>
  <p:extLst mod="1">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cal blue title &amp;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 for slide with bullets</a:t>
            </a:r>
          </a:p>
        </p:txBody>
      </p:sp>
      <p:sp>
        <p:nvSpPr>
          <p:cNvPr id="3" name="Content Placeholder 1"/>
          <p:cNvSpPr>
            <a:spLocks noGrp="1"/>
          </p:cNvSpPr>
          <p:nvPr>
            <p:ph idx="1" hasCustomPrompt="1"/>
          </p:nvPr>
        </p:nvSpPr>
        <p:spPr>
          <a:xfrm>
            <a:off x="2600959" y="153670"/>
            <a:ext cx="6442557" cy="4519929"/>
          </a:xfrm>
          <a:prstGeom prst="rect">
            <a:avLst/>
          </a:prstGeom>
          <a:ln w="9525" cmpd="sng">
            <a:solidFill>
              <a:schemeClr val="bg1">
                <a:lumMod val="75000"/>
              </a:schemeClr>
            </a:solid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568325" indent="228600">
              <a:spcBef>
                <a:spcPts val="0"/>
              </a:spcBef>
              <a:buClr>
                <a:srgbClr val="154780"/>
              </a:buClr>
              <a:buFont typeface="Arial" panose="020B0604020202020204" pitchFamily="34" charset="0"/>
              <a:buChar char="●"/>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609177009"/>
      </p:ext>
    </p:extLst>
  </p:cSld>
  <p:clrMapOvr>
    <a:masterClrMapping/>
  </p:clrMapOvr>
  <p:extLst mod="1">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pos="3674"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blue title &amp;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 for slide with bullets</a:t>
            </a:r>
          </a:p>
        </p:txBody>
      </p:sp>
      <p:sp>
        <p:nvSpPr>
          <p:cNvPr id="3" name="Content Placeholder 1"/>
          <p:cNvSpPr>
            <a:spLocks noGrp="1"/>
          </p:cNvSpPr>
          <p:nvPr>
            <p:ph idx="1" hasCustomPrompt="1"/>
          </p:nvPr>
        </p:nvSpPr>
        <p:spPr>
          <a:xfrm>
            <a:off x="2600960" y="153670"/>
            <a:ext cx="3146698" cy="4519929"/>
          </a:xfrm>
          <a:prstGeom prst="rect">
            <a:avLst/>
          </a:prstGeom>
          <a:ln w="9525" cmpd="sng">
            <a:solidFill>
              <a:schemeClr val="bg1">
                <a:lumMod val="75000"/>
              </a:schemeClr>
            </a:solid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568325" indent="228600">
              <a:spcBef>
                <a:spcPts val="0"/>
              </a:spcBef>
              <a:buClr>
                <a:srgbClr val="154780"/>
              </a:buClr>
              <a:buFont typeface="Arial" panose="020B0604020202020204" pitchFamily="34" charset="0"/>
              <a:buChar char="●"/>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6" hasCustomPrompt="1"/>
          </p:nvPr>
        </p:nvSpPr>
        <p:spPr>
          <a:xfrm>
            <a:off x="5895721" y="153670"/>
            <a:ext cx="3146698" cy="4519929"/>
          </a:xfrm>
          <a:prstGeom prst="rect">
            <a:avLst/>
          </a:prstGeom>
          <a:ln w="9525" cmpd="sng">
            <a:solidFill>
              <a:schemeClr val="bg1">
                <a:lumMod val="75000"/>
              </a:schemeClr>
            </a:solid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568325" indent="228600">
              <a:spcBef>
                <a:spcPts val="0"/>
              </a:spcBef>
              <a:buClr>
                <a:srgbClr val="154780"/>
              </a:buClr>
              <a:buFont typeface="Arial" panose="020B0604020202020204" pitchFamily="34" charset="0"/>
              <a:buChar char="●"/>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pic>
        <p:nvPicPr>
          <p:cNvPr id="6" name="Picture 5" descr="C:\Users\PSpiegel\AppData\Local\Microsoft\Windows\INetCacheContent.Word\humanitarian-health.logo.small.vertical.blue.png"/>
          <p:cNvPicPr/>
          <p:nvPr userDrawn="1"/>
        </p:nvPicPr>
        <p:blipFill rotWithShape="1">
          <a:blip r:embed="rId3">
            <a:extLst>
              <a:ext uri="{28A0092B-C50C-407E-A947-70E740481C1C}">
                <a14:useLocalDpi xmlns:a14="http://schemas.microsoft.com/office/drawing/2010/main" val="0"/>
              </a:ext>
            </a:extLst>
          </a:blip>
          <a:srcRect t="19377" b="16504"/>
          <a:stretch/>
        </p:blipFill>
        <p:spPr bwMode="auto">
          <a:xfrm>
            <a:off x="7605639" y="4447882"/>
            <a:ext cx="1349522" cy="6956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48451299"/>
      </p:ext>
    </p:extLst>
  </p:cSld>
  <p:clrMapOvr>
    <a:masterClrMapping/>
  </p:clrMapOvr>
  <p:extLst mod="1">
    <p:ext uri="{DCECCB84-F9BA-43D5-87BE-67443E8EF086}">
      <p15:sldGuideLst xmlns:p15="http://schemas.microsoft.com/office/powerpoint/2012/main">
        <p15:guide id="1" orient="horz" pos="2935" userDrawn="1">
          <p15:clr>
            <a:srgbClr val="FBAE40"/>
          </p15:clr>
        </p15:guide>
        <p15:guide id="2" pos="3674">
          <p15:clr>
            <a:srgbClr val="FBAE40"/>
          </p15:clr>
        </p15:guide>
        <p15:guide id="3" pos="1633">
          <p15:clr>
            <a:srgbClr val="FBAE40"/>
          </p15:clr>
        </p15:guide>
        <p15:guide id="4" pos="5715">
          <p15:clr>
            <a:srgbClr val="FBAE40"/>
          </p15:clr>
        </p15:guide>
        <p15:guide id="5" orient="horz" pos="10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ertical blue &amp; title &amp;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 for slide with table and table title.</a:t>
            </a:r>
          </a:p>
        </p:txBody>
      </p:sp>
      <p:sp>
        <p:nvSpPr>
          <p:cNvPr id="5" name="Text Placeholder 1"/>
          <p:cNvSpPr>
            <a:spLocks noGrp="1"/>
          </p:cNvSpPr>
          <p:nvPr>
            <p:ph type="body" sz="quarter" idx="17" hasCustomPrompt="1"/>
          </p:nvPr>
        </p:nvSpPr>
        <p:spPr>
          <a:xfrm>
            <a:off x="2600958" y="148702"/>
            <a:ext cx="6443999" cy="386080"/>
          </a:xfrm>
          <a:prstGeom prst="rect">
            <a:avLst/>
          </a:prstGeom>
          <a:ln>
            <a:noFill/>
          </a:ln>
        </p:spPr>
        <p:txBody>
          <a:bodyPr vert="horz"/>
          <a:lstStyle>
            <a:lvl1pPr marL="0" indent="0" algn="ctr">
              <a:buNone/>
              <a:defRPr sz="1800" baseline="0"/>
            </a:lvl1pPr>
            <a:lvl2pPr marL="457200" indent="0">
              <a:buNone/>
              <a:defRPr/>
            </a:lvl2pPr>
          </a:lstStyle>
          <a:p>
            <a:pPr lvl="0"/>
            <a:r>
              <a:rPr lang="en-US" dirty="0"/>
              <a:t>Click to add table/graph title</a:t>
            </a:r>
          </a:p>
        </p:txBody>
      </p:sp>
      <p:sp>
        <p:nvSpPr>
          <p:cNvPr id="6" name="Content Placeholder 1"/>
          <p:cNvSpPr>
            <a:spLocks noGrp="1"/>
          </p:cNvSpPr>
          <p:nvPr>
            <p:ph idx="1" hasCustomPrompt="1"/>
          </p:nvPr>
        </p:nvSpPr>
        <p:spPr>
          <a:xfrm>
            <a:off x="2600959" y="592853"/>
            <a:ext cx="6442557" cy="4080746"/>
          </a:xfrm>
          <a:prstGeom prst="rect">
            <a:avLst/>
          </a:prstGeom>
          <a:ln w="9525" cmpd="sng">
            <a:solidFill>
              <a:schemeClr val="bg1">
                <a:lumMod val="75000"/>
              </a:schemeClr>
            </a:solid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568325" indent="228600">
              <a:spcBef>
                <a:spcPts val="0"/>
              </a:spcBef>
              <a:buClr>
                <a:srgbClr val="154780"/>
              </a:buClr>
              <a:buFont typeface="Arial" panose="020B0604020202020204" pitchFamily="34" charset="0"/>
              <a:buChar char="●"/>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165186517"/>
      </p:ext>
    </p:extLst>
  </p:cSld>
  <p:clrMapOvr>
    <a:masterClrMapping/>
  </p:clrMapOvr>
  <p:extLst mod="1">
    <p:ext uri="{DCECCB84-F9BA-43D5-87BE-67443E8EF086}">
      <p15:sldGuideLst xmlns:p15="http://schemas.microsoft.com/office/powerpoint/2012/main">
        <p15:guide id="1" orient="horz" pos="2935" userDrawn="1">
          <p15:clr>
            <a:srgbClr val="FBAE40"/>
          </p15:clr>
        </p15:guide>
        <p15:guide id="2" pos="3674" userDrawn="1">
          <p15:clr>
            <a:srgbClr val="FBAE40"/>
          </p15:clr>
        </p15:guide>
        <p15:guide id="3" orient="horz" pos="10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ertical blue &amp; quo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 to slide with single quote.</a:t>
            </a:r>
          </a:p>
        </p:txBody>
      </p:sp>
      <p:sp>
        <p:nvSpPr>
          <p:cNvPr id="8" name="Text Placeholder 1"/>
          <p:cNvSpPr>
            <a:spLocks noGrp="1"/>
          </p:cNvSpPr>
          <p:nvPr>
            <p:ph type="body" sz="quarter" idx="11" hasCustomPrompt="1"/>
          </p:nvPr>
        </p:nvSpPr>
        <p:spPr>
          <a:xfrm>
            <a:off x="2600960" y="148701"/>
            <a:ext cx="6443999" cy="4523783"/>
          </a:xfrm>
          <a:prstGeom prst="rect">
            <a:avLst/>
          </a:prstGeom>
          <a:ln>
            <a:solidFill>
              <a:schemeClr val="bg1">
                <a:lumMod val="75000"/>
              </a:schemeClr>
            </a:solidFill>
            <a:prstDash val="sysDash"/>
          </a:ln>
        </p:spPr>
        <p:txBody>
          <a:bodyPr vert="horz" anchor="ctr"/>
          <a:lstStyle>
            <a:lvl1pPr marL="0" indent="0">
              <a:buNone/>
              <a:defRPr sz="1800">
                <a:latin typeface="Times New Roman"/>
                <a:cs typeface="Times New Roman"/>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quote</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583714183"/>
      </p:ext>
    </p:extLst>
  </p:cSld>
  <p:clrMapOvr>
    <a:masterClrMapping/>
  </p:clrMapOvr>
  <p:extLst mod="1">
    <p:ext uri="{DCECCB84-F9BA-43D5-87BE-67443E8EF086}">
      <p15:sldGuideLst xmlns:p15="http://schemas.microsoft.com/office/powerpoint/2012/main">
        <p15:guide id="1" orient="horz" pos="2935" userDrawn="1">
          <p15:clr>
            <a:srgbClr val="FBAE40"/>
          </p15:clr>
        </p15:guide>
        <p15:guide id="2" pos="2880" userDrawn="1">
          <p15:clr>
            <a:srgbClr val="FBAE40"/>
          </p15:clr>
        </p15:guide>
        <p15:guide id="3" orient="horz" pos="10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ertical blue &amp; coll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 to four image slide</a:t>
            </a:r>
          </a:p>
        </p:txBody>
      </p:sp>
      <p:sp>
        <p:nvSpPr>
          <p:cNvPr id="4" name="Picture Placeholder 1"/>
          <p:cNvSpPr>
            <a:spLocks noGrp="1"/>
          </p:cNvSpPr>
          <p:nvPr>
            <p:ph type="pic" sz="quarter" idx="17" hasCustomPrompt="1"/>
          </p:nvPr>
        </p:nvSpPr>
        <p:spPr>
          <a:xfrm>
            <a:off x="2539681" y="25397"/>
            <a:ext cx="3264408" cy="2350008"/>
          </a:xfrm>
          <a:prstGeom prst="rect">
            <a:avLst/>
          </a:prstGeom>
          <a:ln>
            <a:solidFill>
              <a:schemeClr val="bg1">
                <a:lumMod val="75000"/>
              </a:schemeClr>
            </a:solidFill>
          </a:ln>
        </p:spPr>
        <p:txBody>
          <a:bodyPr/>
          <a:lstStyle>
            <a:lvl1pPr marL="0" indent="0">
              <a:buNone/>
              <a:defRPr sz="1800"/>
            </a:lvl1pPr>
          </a:lstStyle>
          <a:p>
            <a:r>
              <a:rPr lang="en-US" dirty="0"/>
              <a:t>Drag image to placeholder or click icon to add</a:t>
            </a:r>
          </a:p>
        </p:txBody>
      </p:sp>
      <p:sp>
        <p:nvSpPr>
          <p:cNvPr id="23" name="Picture Placeholder 2"/>
          <p:cNvSpPr>
            <a:spLocks noGrp="1"/>
          </p:cNvSpPr>
          <p:nvPr>
            <p:ph type="pic" sz="quarter" idx="19" hasCustomPrompt="1"/>
          </p:nvPr>
        </p:nvSpPr>
        <p:spPr>
          <a:xfrm>
            <a:off x="5854191" y="25397"/>
            <a:ext cx="3264408" cy="2350008"/>
          </a:xfrm>
          <a:prstGeom prst="rect">
            <a:avLst/>
          </a:prstGeom>
          <a:ln>
            <a:solidFill>
              <a:schemeClr val="bg1">
                <a:lumMod val="75000"/>
              </a:schemeClr>
            </a:solidFill>
          </a:ln>
        </p:spPr>
        <p:txBody>
          <a:bodyPr/>
          <a:lstStyle>
            <a:lvl1pPr marL="0" indent="0">
              <a:buNone/>
              <a:defRPr sz="1800"/>
            </a:lvl1pPr>
          </a:lstStyle>
          <a:p>
            <a:r>
              <a:rPr lang="en-US" dirty="0"/>
              <a:t>Drag image to placeholder or click icon to add</a:t>
            </a:r>
          </a:p>
        </p:txBody>
      </p:sp>
      <p:sp>
        <p:nvSpPr>
          <p:cNvPr id="22" name="Picture Placeholder 3"/>
          <p:cNvSpPr>
            <a:spLocks noGrp="1"/>
          </p:cNvSpPr>
          <p:nvPr>
            <p:ph type="pic" sz="quarter" idx="18" hasCustomPrompt="1"/>
          </p:nvPr>
        </p:nvSpPr>
        <p:spPr>
          <a:xfrm>
            <a:off x="2539681" y="2409269"/>
            <a:ext cx="3264408" cy="2350008"/>
          </a:xfrm>
          <a:prstGeom prst="rect">
            <a:avLst/>
          </a:prstGeom>
          <a:ln>
            <a:solidFill>
              <a:schemeClr val="bg1">
                <a:lumMod val="75000"/>
              </a:schemeClr>
            </a:solidFill>
          </a:ln>
        </p:spPr>
        <p:txBody>
          <a:bodyPr/>
          <a:lstStyle>
            <a:lvl1pPr marL="0" indent="0">
              <a:buNone/>
              <a:defRPr sz="1800"/>
            </a:lvl1pPr>
          </a:lstStyle>
          <a:p>
            <a:r>
              <a:rPr lang="en-US" dirty="0"/>
              <a:t>Drag image to placeholder or click icon to add</a:t>
            </a:r>
          </a:p>
        </p:txBody>
      </p:sp>
      <p:sp>
        <p:nvSpPr>
          <p:cNvPr id="24" name="Picture Placeholder 4"/>
          <p:cNvSpPr>
            <a:spLocks noGrp="1"/>
          </p:cNvSpPr>
          <p:nvPr>
            <p:ph type="pic" sz="quarter" idx="20" hasCustomPrompt="1"/>
          </p:nvPr>
        </p:nvSpPr>
        <p:spPr>
          <a:xfrm>
            <a:off x="5854191" y="2409269"/>
            <a:ext cx="3264408" cy="2350008"/>
          </a:xfrm>
          <a:prstGeom prst="rect">
            <a:avLst/>
          </a:prstGeom>
          <a:ln>
            <a:solidFill>
              <a:schemeClr val="bg1">
                <a:lumMod val="75000"/>
              </a:schemeClr>
            </a:solidFill>
          </a:ln>
        </p:spPr>
        <p:txBody>
          <a:bodyPr/>
          <a:lstStyle>
            <a:lvl1pPr marL="0" indent="0">
              <a:buNone/>
              <a:defRPr sz="1800"/>
            </a:lvl1pPr>
          </a:lstStyle>
          <a:p>
            <a:r>
              <a:rPr lang="en-US" dirty="0"/>
              <a:t>Drag image to placeholder or click icon to add</a:t>
            </a:r>
          </a:p>
        </p:txBody>
      </p:sp>
      <p:sp>
        <p:nvSpPr>
          <p:cNvPr id="8"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4662623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mall horizontal title &amp;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small slide title with table above</a:t>
            </a:r>
          </a:p>
        </p:txBody>
      </p:sp>
      <p:sp>
        <p:nvSpPr>
          <p:cNvPr id="12" name="Text Placeholder 1"/>
          <p:cNvSpPr>
            <a:spLocks noGrp="1"/>
          </p:cNvSpPr>
          <p:nvPr>
            <p:ph type="body" sz="quarter" idx="20" hasCustomPrompt="1"/>
          </p:nvPr>
        </p:nvSpPr>
        <p:spPr>
          <a:xfrm>
            <a:off x="141288" y="68263"/>
            <a:ext cx="8813800" cy="477837"/>
          </a:xfrm>
          <a:prstGeom prst="rect">
            <a:avLst/>
          </a:prstGeom>
          <a:ln>
            <a:noFill/>
          </a:ln>
        </p:spPr>
        <p:txBody>
          <a:bodyPr vert="horz"/>
          <a:lstStyle>
            <a:lvl1pPr marL="0" indent="0" algn="ctr">
              <a:buNone/>
              <a:defRPr sz="1800" baseline="0"/>
            </a:lvl1pPr>
          </a:lstStyle>
          <a:p>
            <a:pPr lvl="0"/>
            <a:r>
              <a:rPr lang="en-US" dirty="0"/>
              <a:t>Click to add table title</a:t>
            </a:r>
          </a:p>
        </p:txBody>
      </p:sp>
      <p:sp>
        <p:nvSpPr>
          <p:cNvPr id="5" name="Table Placeholder 1"/>
          <p:cNvSpPr>
            <a:spLocks noGrp="1"/>
          </p:cNvSpPr>
          <p:nvPr>
            <p:ph type="tbl" sz="quarter" idx="19"/>
          </p:nvPr>
        </p:nvSpPr>
        <p:spPr>
          <a:xfrm>
            <a:off x="141287" y="619759"/>
            <a:ext cx="8866185" cy="3309303"/>
          </a:xfrm>
          <a:prstGeom prst="rect">
            <a:avLst/>
          </a:prstGeom>
        </p:spPr>
        <p:txBody>
          <a:bodyPr vert="horz"/>
          <a:lstStyle>
            <a:lvl1pPr marL="0" indent="0">
              <a:buNone/>
              <a:defRPr sz="1800"/>
            </a:lvl1pPr>
          </a:lstStyle>
          <a:p>
            <a:r>
              <a:rPr lang="en-US" dirty="0"/>
              <a:t>Click icon to add table</a:t>
            </a:r>
          </a:p>
        </p:txBody>
      </p:sp>
      <p:sp>
        <p:nvSpPr>
          <p:cNvPr id="10" name="Source"/>
          <p:cNvSpPr>
            <a:spLocks noGrp="1"/>
          </p:cNvSpPr>
          <p:nvPr>
            <p:ph idx="11" hasCustomPrompt="1"/>
          </p:nvPr>
        </p:nvSpPr>
        <p:spPr>
          <a:xfrm>
            <a:off x="141604"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FFFFFF"/>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7807152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mall horizontal title &amp;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small slide title with chart above</a:t>
            </a:r>
          </a:p>
        </p:txBody>
      </p:sp>
      <p:sp>
        <p:nvSpPr>
          <p:cNvPr id="8" name="Chart Placeholder 1"/>
          <p:cNvSpPr>
            <a:spLocks noGrp="1"/>
          </p:cNvSpPr>
          <p:nvPr>
            <p:ph type="chart" sz="quarter" idx="20"/>
          </p:nvPr>
        </p:nvSpPr>
        <p:spPr>
          <a:xfrm>
            <a:off x="141288" y="68263"/>
            <a:ext cx="8813800" cy="3860800"/>
          </a:xfrm>
          <a:prstGeom prst="rect">
            <a:avLst/>
          </a:prstGeom>
        </p:spPr>
        <p:txBody>
          <a:bodyPr vert="horz"/>
          <a:lstStyle>
            <a:lvl1pPr marL="0" indent="0">
              <a:buNone/>
              <a:defRPr sz="1800" baseline="0"/>
            </a:lvl1pPr>
          </a:lstStyle>
          <a:p>
            <a:r>
              <a:rPr lang="en-US" dirty="0"/>
              <a:t>Click icon to add chart</a:t>
            </a:r>
          </a:p>
        </p:txBody>
      </p:sp>
      <p:sp>
        <p:nvSpPr>
          <p:cNvPr id="10" name="Source"/>
          <p:cNvSpPr>
            <a:spLocks noGrp="1"/>
          </p:cNvSpPr>
          <p:nvPr>
            <p:ph idx="11" hasCustomPrompt="1"/>
          </p:nvPr>
        </p:nvSpPr>
        <p:spPr>
          <a:xfrm>
            <a:off x="141604"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FFFFFF"/>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36651055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mall horizontal title &amp; im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small slide title with image above</a:t>
            </a:r>
          </a:p>
        </p:txBody>
      </p:sp>
      <p:sp>
        <p:nvSpPr>
          <p:cNvPr id="5" name="Picture Placeholder 1"/>
          <p:cNvSpPr>
            <a:spLocks noGrp="1"/>
          </p:cNvSpPr>
          <p:nvPr>
            <p:ph type="pic" sz="quarter" idx="19" hasCustomPrompt="1"/>
          </p:nvPr>
        </p:nvSpPr>
        <p:spPr>
          <a:xfrm>
            <a:off x="0" y="0"/>
            <a:ext cx="9144000" cy="3978805"/>
          </a:xfrm>
          <a:prstGeom prst="rect">
            <a:avLst/>
          </a:prstGeom>
        </p:spPr>
        <p:txBody>
          <a:bodyPr vert="horz"/>
          <a:lstStyle>
            <a:lvl1pPr marL="0" indent="0">
              <a:buNone/>
              <a:defRPr sz="1800" baseline="0"/>
            </a:lvl1pPr>
          </a:lstStyle>
          <a:p>
            <a:r>
              <a:rPr lang="en-US" dirty="0"/>
              <a:t>Click icon to add image or drag and drop image onto this placeholder</a:t>
            </a:r>
          </a:p>
        </p:txBody>
      </p:sp>
      <p:sp>
        <p:nvSpPr>
          <p:cNvPr id="9" name="Source"/>
          <p:cNvSpPr>
            <a:spLocks noGrp="1"/>
          </p:cNvSpPr>
          <p:nvPr>
            <p:ph idx="11" hasCustomPrompt="1"/>
          </p:nvPr>
        </p:nvSpPr>
        <p:spPr>
          <a:xfrm>
            <a:off x="141604"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FFFFFF"/>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275094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p:bg>
      <p:bgPr>
        <a:solidFill>
          <a:srgbClr val="154780"/>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82" y="3258502"/>
            <a:ext cx="4886325" cy="1293177"/>
          </a:xfrm>
        </p:spPr>
        <p:txBody>
          <a:bodyPr anchor="t">
            <a:normAutofit/>
          </a:bodyPr>
          <a:lstStyle>
            <a:lvl1pPr>
              <a:defRPr sz="2200">
                <a:solidFill>
                  <a:srgbClr val="FFE0B3"/>
                </a:solidFill>
              </a:defRPr>
            </a:lvl1pPr>
          </a:lstStyle>
          <a:p>
            <a:r>
              <a:rPr lang="en-US" dirty="0"/>
              <a:t>Click to add section title</a:t>
            </a:r>
          </a:p>
        </p:txBody>
      </p:sp>
      <p:sp>
        <p:nvSpPr>
          <p:cNvPr id="6" name="Rectangle 5"/>
          <p:cNvSpPr/>
          <p:nvPr userDrawn="1"/>
        </p:nvSpPr>
        <p:spPr>
          <a:xfrm>
            <a:off x="98216" y="4715201"/>
            <a:ext cx="8964504" cy="369332"/>
          </a:xfrm>
          <a:prstGeom prst="rect">
            <a:avLst/>
          </a:prstGeom>
        </p:spPr>
        <p:txBody>
          <a:bodyPr wrap="square" lIns="0" tIns="0" rIns="0" bIns="0">
            <a:spAutoFit/>
          </a:bodyPr>
          <a:lstStyle/>
          <a:p>
            <a:pPr algn="ctr"/>
            <a:r>
              <a:rPr lang="en-US" sz="1200" kern="1200" dirty="0">
                <a:solidFill>
                  <a:schemeClr val="bg1"/>
                </a:solidFill>
                <a:latin typeface="Calibri" charset="0"/>
                <a:ea typeface="ＭＳ Ｐゴシック" pitchFamily="-1" charset="-128"/>
                <a:cs typeface="Calibri Light"/>
              </a:rPr>
              <a:t>The material in this video is subject to the copyright of the owners of the material and is being provided for educational purposes</a:t>
            </a:r>
            <a:r>
              <a:rPr lang="en-US" sz="1200" kern="1200" baseline="0" dirty="0">
                <a:solidFill>
                  <a:schemeClr val="bg1"/>
                </a:solidFill>
                <a:latin typeface="Calibri" charset="0"/>
                <a:ea typeface="ＭＳ Ｐゴシック" pitchFamily="-1" charset="-128"/>
                <a:cs typeface="Calibri Light"/>
              </a:rPr>
              <a:t> </a:t>
            </a:r>
            <a:r>
              <a:rPr lang="en-US" sz="1200" kern="1200" dirty="0">
                <a:solidFill>
                  <a:schemeClr val="bg1"/>
                </a:solidFill>
                <a:latin typeface="Calibri" charset="0"/>
                <a:ea typeface="ＭＳ Ｐゴシック" pitchFamily="-1" charset="-128"/>
                <a:cs typeface="Calibri Light"/>
              </a:rPr>
              <a:t>under</a:t>
            </a:r>
            <a:br>
              <a:rPr lang="en-US" sz="1200" kern="1200" dirty="0">
                <a:solidFill>
                  <a:schemeClr val="bg1"/>
                </a:solidFill>
                <a:latin typeface="Calibri" charset="0"/>
                <a:ea typeface="ＭＳ Ｐゴシック" pitchFamily="-1" charset="-128"/>
                <a:cs typeface="Calibri Light"/>
              </a:rPr>
            </a:br>
            <a:r>
              <a:rPr lang="en-US" sz="1200" kern="1200" dirty="0">
                <a:solidFill>
                  <a:schemeClr val="bg1"/>
                </a:solidFill>
                <a:latin typeface="Calibri" charset="0"/>
                <a:ea typeface="ＭＳ Ｐゴシック" pitchFamily="-1" charset="-128"/>
                <a:cs typeface="Calibri Light"/>
              </a:rPr>
              <a:t>rules of fair use for registered students in this course only. No additional copies of the copyrighted work may be made or distributed.</a:t>
            </a:r>
            <a:endParaRPr lang="en-US" sz="1200" dirty="0">
              <a:solidFill>
                <a:schemeClr val="bg1"/>
              </a:solidFill>
              <a:latin typeface="Calibri" charset="0"/>
              <a:cs typeface="Calibri Light"/>
            </a:endParaRPr>
          </a:p>
        </p:txBody>
      </p:sp>
      <p:cxnSp>
        <p:nvCxnSpPr>
          <p:cNvPr id="10" name="Straight Connector 1"/>
          <p:cNvCxnSpPr>
            <a:cxnSpLocks noChangeShapeType="1"/>
          </p:cNvCxnSpPr>
          <p:nvPr userDrawn="1"/>
        </p:nvCxnSpPr>
        <p:spPr bwMode="auto">
          <a:xfrm>
            <a:off x="256682" y="3165475"/>
            <a:ext cx="4910138" cy="1588"/>
          </a:xfrm>
          <a:prstGeom prst="line">
            <a:avLst/>
          </a:prstGeom>
          <a:noFill/>
          <a:ln w="9525">
            <a:solidFill>
              <a:srgbClr val="FFFFFF"/>
            </a:solidFill>
            <a:round/>
            <a:headEnd type="none" w="sm" len="sm"/>
            <a:tailEnd type="none" w="sm" len="sm"/>
          </a:ln>
        </p:spPr>
      </p:cxnSp>
      <p:pic>
        <p:nvPicPr>
          <p:cNvPr id="12" name="Picture 11" descr="Watermark of Johns Hopkins School of Public Health logo"/>
          <p:cNvPicPr>
            <a:picLocks noChangeAspect="1"/>
          </p:cNvPicPr>
          <p:nvPr userDrawn="1"/>
        </p:nvPicPr>
        <p:blipFill>
          <a:blip r:embed="rId2" cstate="print"/>
          <a:srcRect r="21205" b="9191"/>
          <a:stretch>
            <a:fillRect/>
          </a:stretch>
        </p:blipFill>
        <p:spPr>
          <a:xfrm>
            <a:off x="5217621" y="299821"/>
            <a:ext cx="3926379" cy="4843679"/>
          </a:xfrm>
          <a:prstGeom prst="rect">
            <a:avLst/>
          </a:prstGeom>
        </p:spPr>
      </p:pic>
      <p:pic>
        <p:nvPicPr>
          <p:cNvPr id="7" name="Picture 6" descr="humanitarian-health.logo.small.vertical.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557" y="29087"/>
            <a:ext cx="2606455" cy="1842157"/>
          </a:xfrm>
          <a:prstGeom prst="rect">
            <a:avLst/>
          </a:prstGeom>
        </p:spPr>
      </p:pic>
    </p:spTree>
    <p:extLst>
      <p:ext uri="{BB962C8B-B14F-4D97-AF65-F5344CB8AC3E}">
        <p14:creationId xmlns:p14="http://schemas.microsoft.com/office/powerpoint/2010/main" val="19146627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mall horizontal title &amp; 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1604" y="4021455"/>
            <a:ext cx="8812912" cy="459105"/>
          </a:xfrm>
        </p:spPr>
        <p:txBody>
          <a:bodyPr/>
          <a:lstStyle/>
          <a:p>
            <a:r>
              <a:rPr lang="en-US" dirty="0"/>
              <a:t>Click to add small slide title with quote above</a:t>
            </a:r>
          </a:p>
        </p:txBody>
      </p:sp>
      <p:sp>
        <p:nvSpPr>
          <p:cNvPr id="8" name="Text Placeholder 1"/>
          <p:cNvSpPr>
            <a:spLocks noGrp="1"/>
          </p:cNvSpPr>
          <p:nvPr>
            <p:ph type="body" sz="quarter" idx="10" hasCustomPrompt="1"/>
          </p:nvPr>
        </p:nvSpPr>
        <p:spPr>
          <a:xfrm>
            <a:off x="153034" y="153035"/>
            <a:ext cx="8869680" cy="3697288"/>
          </a:xfrm>
          <a:prstGeom prst="rect">
            <a:avLst/>
          </a:prstGeom>
          <a:ln>
            <a:solidFill>
              <a:schemeClr val="bg1">
                <a:lumMod val="75000"/>
              </a:schemeClr>
            </a:solidFill>
            <a:prstDash val="sysDash"/>
          </a:ln>
        </p:spPr>
        <p:txBody>
          <a:bodyPr vert="horz" anchor="ctr"/>
          <a:lstStyle>
            <a:lvl1pPr marL="0" indent="0">
              <a:buNone/>
              <a:defRPr sz="1800">
                <a:latin typeface="Times New Roman"/>
                <a:cs typeface="Times New Roman"/>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add quote</a:t>
            </a:r>
          </a:p>
        </p:txBody>
      </p:sp>
      <p:sp>
        <p:nvSpPr>
          <p:cNvPr id="10" name="Source"/>
          <p:cNvSpPr>
            <a:spLocks noGrp="1"/>
          </p:cNvSpPr>
          <p:nvPr>
            <p:ph idx="11" hasCustomPrompt="1"/>
          </p:nvPr>
        </p:nvSpPr>
        <p:spPr>
          <a:xfrm>
            <a:off x="141604"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FFFFFF"/>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200776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 for slide with bullets</a:t>
            </a:r>
          </a:p>
        </p:txBody>
      </p:sp>
      <p:sp>
        <p:nvSpPr>
          <p:cNvPr id="3" name="Content Placeholder 1"/>
          <p:cNvSpPr>
            <a:spLocks noGrp="1"/>
          </p:cNvSpPr>
          <p:nvPr>
            <p:ph idx="1" hasCustomPrompt="1"/>
          </p:nvPr>
        </p:nvSpPr>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568325" indent="228600">
              <a:buFont typeface="Arial" panose="020B0604020202020204" pitchFamily="34" charset="0"/>
              <a:buChar char="●"/>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pic>
        <p:nvPicPr>
          <p:cNvPr id="6" name="Picture 5" descr="C:\Users\PSpiegel\AppData\Local\Microsoft\Windows\INetCacheContent.Word\humanitarian-health.logo.small.vertical.blue.png"/>
          <p:cNvPicPr/>
          <p:nvPr userDrawn="1"/>
        </p:nvPicPr>
        <p:blipFill rotWithShape="1">
          <a:blip r:embed="rId2">
            <a:extLst>
              <a:ext uri="{28A0092B-C50C-407E-A947-70E740481C1C}">
                <a14:useLocalDpi xmlns:a14="http://schemas.microsoft.com/office/drawing/2010/main" val="0"/>
              </a:ext>
            </a:extLst>
          </a:blip>
          <a:srcRect t="19377" b="16504"/>
          <a:stretch/>
        </p:blipFill>
        <p:spPr bwMode="auto">
          <a:xfrm>
            <a:off x="7605639" y="4447882"/>
            <a:ext cx="1349522" cy="6956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2436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Bullets &amp; Wide Im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 for slide with bullets &amp; wide image/content</a:t>
            </a:r>
          </a:p>
        </p:txBody>
      </p:sp>
      <p:sp>
        <p:nvSpPr>
          <p:cNvPr id="3" name="Content Placeholder 1"/>
          <p:cNvSpPr>
            <a:spLocks noGrp="1"/>
          </p:cNvSpPr>
          <p:nvPr>
            <p:ph idx="1" hasCustomPrompt="1"/>
          </p:nvPr>
        </p:nvSpPr>
        <p:spPr>
          <a:xfrm>
            <a:off x="149313" y="1200151"/>
            <a:ext cx="8858161"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568325" indent="228600">
              <a:buFont typeface="Arial" panose="020B0604020202020204" pitchFamily="34" charset="0"/>
              <a:buChar char="●"/>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2" y="2926081"/>
            <a:ext cx="8858161"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568325" indent="228600">
              <a:buFont typeface="Arial" panose="020B0604020202020204" pitchFamily="34" charset="0"/>
              <a:buChar char="●"/>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pic>
        <p:nvPicPr>
          <p:cNvPr id="7" name="Picture 6" descr="C:\Users\PSpiegel\AppData\Local\Microsoft\Windows\INetCacheContent.Word\humanitarian-health.logo.small.vertical.blue.png"/>
          <p:cNvPicPr/>
          <p:nvPr userDrawn="1"/>
        </p:nvPicPr>
        <p:blipFill rotWithShape="1">
          <a:blip r:embed="rId2">
            <a:extLst>
              <a:ext uri="{28A0092B-C50C-407E-A947-70E740481C1C}">
                <a14:useLocalDpi xmlns:a14="http://schemas.microsoft.com/office/drawing/2010/main" val="0"/>
              </a:ext>
            </a:extLst>
          </a:blip>
          <a:srcRect t="19377" b="16504"/>
          <a:stretch/>
        </p:blipFill>
        <p:spPr bwMode="auto">
          <a:xfrm>
            <a:off x="7605639" y="4447882"/>
            <a:ext cx="1349522" cy="6956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0051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content">
    <p:bg>
      <p:bgPr>
        <a:solidFill>
          <a:srgbClr val="FCFCFC"/>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 for slide with two columns of content</a:t>
            </a:r>
          </a:p>
        </p:txBody>
      </p:sp>
      <p:sp>
        <p:nvSpPr>
          <p:cNvPr id="8" name="Content Placeholder 1"/>
          <p:cNvSpPr>
            <a:spLocks noGrp="1"/>
          </p:cNvSpPr>
          <p:nvPr>
            <p:ph idx="13" hasCustomPrompt="1"/>
          </p:nvPr>
        </p:nvSpPr>
        <p:spPr>
          <a:xfrm>
            <a:off x="149314" y="1200151"/>
            <a:ext cx="4391514" cy="3394472"/>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568325" indent="228600">
              <a:buFont typeface="Arial" panose="020B0604020202020204" pitchFamily="34" charset="0"/>
              <a:buChar char="●"/>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4615266" y="1201422"/>
            <a:ext cx="4392207" cy="339447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pic>
        <p:nvPicPr>
          <p:cNvPr id="6" name="Picture 5" descr="C:\Users\PSpiegel\AppData\Local\Microsoft\Windows\INetCacheContent.Word\humanitarian-health.logo.small.vertical.blue.png"/>
          <p:cNvPicPr/>
          <p:nvPr userDrawn="1"/>
        </p:nvPicPr>
        <p:blipFill rotWithShape="1">
          <a:blip r:embed="rId2">
            <a:extLst>
              <a:ext uri="{28A0092B-C50C-407E-A947-70E740481C1C}">
                <a14:useLocalDpi xmlns:a14="http://schemas.microsoft.com/office/drawing/2010/main" val="0"/>
              </a:ext>
            </a:extLst>
          </a:blip>
          <a:srcRect t="19377" b="16504"/>
          <a:stretch/>
        </p:blipFill>
        <p:spPr bwMode="auto">
          <a:xfrm>
            <a:off x="7605639" y="4447882"/>
            <a:ext cx="1349522" cy="6956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9574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bullets &amp; 1 pho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 for slide with bullets &amp; image</a:t>
            </a:r>
          </a:p>
        </p:txBody>
      </p:sp>
      <p:sp>
        <p:nvSpPr>
          <p:cNvPr id="3" name="Content Placeholder 1"/>
          <p:cNvSpPr>
            <a:spLocks noGrp="1"/>
          </p:cNvSpPr>
          <p:nvPr>
            <p:ph idx="1" hasCustomPrompt="1"/>
          </p:nvPr>
        </p:nvSpPr>
        <p:spPr>
          <a:xfrm>
            <a:off x="149313" y="1200151"/>
            <a:ext cx="4991647" cy="3394472"/>
          </a:xfrm>
        </p:spPr>
        <p:txBody>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568325" indent="228600">
              <a:buFont typeface="Arial" panose="020B0604020202020204" pitchFamily="34" charset="0"/>
              <a:buChar char="●"/>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Picture Placeholder 1"/>
          <p:cNvSpPr>
            <a:spLocks noGrp="1"/>
          </p:cNvSpPr>
          <p:nvPr>
            <p:ph type="pic" sz="quarter" idx="13"/>
          </p:nvPr>
        </p:nvSpPr>
        <p:spPr>
          <a:xfrm>
            <a:off x="5222875" y="1200151"/>
            <a:ext cx="3784600" cy="3394472"/>
          </a:xfrm>
          <a:ln>
            <a:solidFill>
              <a:schemeClr val="bg1">
                <a:lumMod val="75000"/>
              </a:schemeClr>
            </a:solidFill>
          </a:ln>
        </p:spPr>
        <p:txBody>
          <a:bodyPr/>
          <a:lstStyle>
            <a:lvl1pPr marL="0" indent="0">
              <a:buNone/>
              <a:defRPr/>
            </a:lvl1pPr>
          </a:lstStyle>
          <a:p>
            <a:r>
              <a:rPr lang="en-US"/>
              <a:t>Click icon to add picture</a:t>
            </a:r>
            <a:endParaRPr lang="en-US" dirty="0"/>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pic>
        <p:nvPicPr>
          <p:cNvPr id="6" name="Picture 5" descr="C:\Users\PSpiegel\AppData\Local\Microsoft\Windows\INetCacheContent.Word\humanitarian-health.logo.small.vertical.blue.png"/>
          <p:cNvPicPr/>
          <p:nvPr userDrawn="1"/>
        </p:nvPicPr>
        <p:blipFill rotWithShape="1">
          <a:blip r:embed="rId2">
            <a:extLst>
              <a:ext uri="{28A0092B-C50C-407E-A947-70E740481C1C}">
                <a14:useLocalDpi xmlns:a14="http://schemas.microsoft.com/office/drawing/2010/main" val="0"/>
              </a:ext>
            </a:extLst>
          </a:blip>
          <a:srcRect t="19377" b="16504"/>
          <a:stretch/>
        </p:blipFill>
        <p:spPr bwMode="auto">
          <a:xfrm>
            <a:off x="7605639" y="4447882"/>
            <a:ext cx="1349522" cy="6956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3565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bullets &amp; 2 phot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9313" y="53975"/>
            <a:ext cx="8858161" cy="857250"/>
          </a:xfrm>
        </p:spPr>
        <p:txBody>
          <a:bodyPr/>
          <a:lstStyle/>
          <a:p>
            <a:r>
              <a:rPr lang="en-US" dirty="0"/>
              <a:t>Click to add slide title for slide with bullets and two images</a:t>
            </a:r>
          </a:p>
        </p:txBody>
      </p:sp>
      <p:sp>
        <p:nvSpPr>
          <p:cNvPr id="10" name="Content Placeholder 1"/>
          <p:cNvSpPr>
            <a:spLocks noGrp="1"/>
          </p:cNvSpPr>
          <p:nvPr>
            <p:ph idx="15" hasCustomPrompt="1"/>
          </p:nvPr>
        </p:nvSpPr>
        <p:spPr>
          <a:xfrm>
            <a:off x="149313" y="1200151"/>
            <a:ext cx="2512607" cy="3394472"/>
          </a:xfrm>
        </p:spPr>
        <p:txBody>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568325" indent="228600">
              <a:buFont typeface="Arial" panose="020B0604020202020204" pitchFamily="34" charset="0"/>
              <a:buChar char="●"/>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8" name="Picture Placeholder 1"/>
          <p:cNvSpPr>
            <a:spLocks noGrp="1"/>
          </p:cNvSpPr>
          <p:nvPr>
            <p:ph type="pic" sz="quarter" idx="14" hasCustomPrompt="1"/>
          </p:nvPr>
        </p:nvSpPr>
        <p:spPr>
          <a:xfrm>
            <a:off x="2782020" y="1200151"/>
            <a:ext cx="3055533" cy="3394075"/>
          </a:xfrm>
          <a:ln>
            <a:solidFill>
              <a:schemeClr val="bg1">
                <a:lumMod val="75000"/>
              </a:schemeClr>
            </a:solidFill>
          </a:ln>
        </p:spPr>
        <p:txBody>
          <a:bodyPr/>
          <a:lstStyle>
            <a:lvl1pPr marL="0" indent="0">
              <a:buNone/>
              <a:defRPr/>
            </a:lvl1pPr>
          </a:lstStyle>
          <a:p>
            <a:r>
              <a:rPr lang="en-US" dirty="0"/>
              <a:t>Click icon to add image or drag and drop image to placeholder</a:t>
            </a:r>
          </a:p>
        </p:txBody>
      </p:sp>
      <p:sp>
        <p:nvSpPr>
          <p:cNvPr id="7" name="Picture Placeholder 2"/>
          <p:cNvSpPr>
            <a:spLocks noGrp="1"/>
          </p:cNvSpPr>
          <p:nvPr>
            <p:ph type="pic" sz="quarter" idx="13" hasCustomPrompt="1"/>
          </p:nvPr>
        </p:nvSpPr>
        <p:spPr>
          <a:xfrm>
            <a:off x="5951940" y="1200151"/>
            <a:ext cx="3055533" cy="3394075"/>
          </a:xfrm>
          <a:ln>
            <a:solidFill>
              <a:schemeClr val="bg1">
                <a:lumMod val="75000"/>
              </a:schemeClr>
            </a:solidFill>
          </a:ln>
        </p:spPr>
        <p:txBody>
          <a:bodyPr/>
          <a:lstStyle>
            <a:lvl1pPr marL="0" marR="0" indent="0" algn="l" defTabSz="457200" rtl="0" eaLnBrk="1" fontAlgn="auto" latinLnBrk="0" hangingPunct="1">
              <a:lnSpc>
                <a:spcPct val="100000"/>
              </a:lnSpc>
              <a:spcBef>
                <a:spcPts val="2400"/>
              </a:spcBef>
              <a:spcAft>
                <a:spcPts val="0"/>
              </a:spcAft>
              <a:buClr>
                <a:srgbClr val="154780"/>
              </a:buClr>
              <a:buSzPct val="100000"/>
              <a:buFont typeface="Lucida Grande"/>
              <a:buNone/>
              <a:tabLst/>
              <a:defRPr/>
            </a:lvl1pPr>
          </a:lstStyle>
          <a:p>
            <a:r>
              <a:rPr lang="en-US" dirty="0"/>
              <a:t>Click icon to add image or drag and drop image to placeholder</a:t>
            </a:r>
          </a:p>
        </p:txBody>
      </p:sp>
      <p:sp>
        <p:nvSpPr>
          <p:cNvPr id="9"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pic>
        <p:nvPicPr>
          <p:cNvPr id="11" name="Picture 10" descr="C:\Users\PSpiegel\AppData\Local\Microsoft\Windows\INetCacheContent.Word\humanitarian-health.logo.small.vertical.blue.png"/>
          <p:cNvPicPr/>
          <p:nvPr userDrawn="1"/>
        </p:nvPicPr>
        <p:blipFill rotWithShape="1">
          <a:blip r:embed="rId2">
            <a:extLst>
              <a:ext uri="{28A0092B-C50C-407E-A947-70E740481C1C}">
                <a14:useLocalDpi xmlns:a14="http://schemas.microsoft.com/office/drawing/2010/main" val="0"/>
              </a:ext>
            </a:extLst>
          </a:blip>
          <a:srcRect t="19377" b="16504"/>
          <a:stretch/>
        </p:blipFill>
        <p:spPr bwMode="auto">
          <a:xfrm>
            <a:off x="7605639" y="4447882"/>
            <a:ext cx="1349522" cy="6956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2057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abl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slide title for slide with table/content</a:t>
            </a:r>
          </a:p>
        </p:txBody>
      </p:sp>
      <p:sp>
        <p:nvSpPr>
          <p:cNvPr id="7" name="Text Placeholder 1"/>
          <p:cNvSpPr>
            <a:spLocks noGrp="1"/>
          </p:cNvSpPr>
          <p:nvPr>
            <p:ph type="body" sz="quarter" idx="14" hasCustomPrompt="1"/>
          </p:nvPr>
        </p:nvSpPr>
        <p:spPr>
          <a:xfrm>
            <a:off x="149225" y="1078230"/>
            <a:ext cx="8858250" cy="384175"/>
          </a:xfrm>
          <a:ln>
            <a:noFill/>
          </a:ln>
        </p:spPr>
        <p:txBody>
          <a:bodyPr/>
          <a:lstStyle>
            <a:lvl1pPr marL="0" indent="0" algn="ctr">
              <a:buNone/>
              <a:defRPr baseline="0"/>
            </a:lvl1pPr>
          </a:lstStyle>
          <a:p>
            <a:pPr lvl="0"/>
            <a:r>
              <a:rPr lang="en-US" dirty="0"/>
              <a:t>Click to add table title</a:t>
            </a:r>
          </a:p>
        </p:txBody>
      </p:sp>
      <p:sp>
        <p:nvSpPr>
          <p:cNvPr id="12" name="Content Placeholder 1"/>
          <p:cNvSpPr>
            <a:spLocks noGrp="1"/>
          </p:cNvSpPr>
          <p:nvPr>
            <p:ph sz="quarter" idx="16" hasCustomPrompt="1"/>
          </p:nvPr>
        </p:nvSpPr>
        <p:spPr>
          <a:xfrm>
            <a:off x="149225" y="1533525"/>
            <a:ext cx="8858250" cy="2978150"/>
          </a:xfrm>
        </p:spPr>
        <p:txBody>
          <a:bodyPr/>
          <a:lstStyle>
            <a:lvl1pPr marL="0" indent="0">
              <a:buNone/>
              <a:defRPr/>
            </a:lvl1pPr>
          </a:lstStyle>
          <a:p>
            <a:pPr lvl="0"/>
            <a:r>
              <a:rPr lang="en-US" dirty="0"/>
              <a:t>Click to add content</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pic>
        <p:nvPicPr>
          <p:cNvPr id="6" name="Picture 5" descr="C:\Users\PSpiegel\AppData\Local\Microsoft\Windows\INetCacheContent.Word\humanitarian-health.logo.small.vertical.blue.png"/>
          <p:cNvPicPr/>
          <p:nvPr userDrawn="1"/>
        </p:nvPicPr>
        <p:blipFill rotWithShape="1">
          <a:blip r:embed="rId2">
            <a:extLst>
              <a:ext uri="{28A0092B-C50C-407E-A947-70E740481C1C}">
                <a14:useLocalDpi xmlns:a14="http://schemas.microsoft.com/office/drawing/2010/main" val="0"/>
              </a:ext>
            </a:extLst>
          </a:blip>
          <a:srcRect t="19377" b="16504"/>
          <a:stretch/>
        </p:blipFill>
        <p:spPr bwMode="auto">
          <a:xfrm>
            <a:off x="7605639" y="4447882"/>
            <a:ext cx="1349522" cy="6956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0772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3.xml"/><Relationship Id="rId7"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p:custDataLst>
              <p:tags r:id="rId22"/>
            </p:custDataLst>
          </p:nvPr>
        </p:nvSpPr>
        <p:spPr bwMode="auto">
          <a:xfrm>
            <a:off x="0" y="0"/>
            <a:ext cx="9144000" cy="9652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2" name="Title Placeholder 1"/>
          <p:cNvSpPr>
            <a:spLocks noGrp="1"/>
          </p:cNvSpPr>
          <p:nvPr>
            <p:ph type="title"/>
          </p:nvPr>
        </p:nvSpPr>
        <p:spPr>
          <a:xfrm>
            <a:off x="149313" y="53975"/>
            <a:ext cx="8858161"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9313" y="1200151"/>
            <a:ext cx="8858161" cy="3394472"/>
          </a:xfrm>
          <a:prstGeom prst="rect">
            <a:avLst/>
          </a:prstGeom>
          <a:ln>
            <a:solidFill>
              <a:schemeClr val="bg1">
                <a:lumMod val="75000"/>
              </a:schemeClr>
            </a:solidFill>
          </a:ln>
        </p:spPr>
        <p:txBody>
          <a:bodyPr vert="horz" lIns="91440" tIns="45720" rIns="91440" bIns="45720" rtlCol="0">
            <a:normAutofit/>
          </a:bodyPr>
          <a:lstStyle/>
          <a:p>
            <a:pPr lvl="0"/>
            <a:r>
              <a:rPr lang="en-US" dirty="0"/>
              <a:t>Click to edit Master text styles </a:t>
            </a:r>
          </a:p>
          <a:p>
            <a:pPr lvl="1"/>
            <a:r>
              <a:rPr lang="en-US" dirty="0"/>
              <a:t>Second level</a:t>
            </a:r>
          </a:p>
          <a:p>
            <a:pPr lvl="2"/>
            <a:r>
              <a:rPr lang="en-US" dirty="0"/>
              <a:t>Third level</a:t>
            </a:r>
          </a:p>
        </p:txBody>
      </p:sp>
      <p:sp>
        <p:nvSpPr>
          <p:cNvPr id="6" name="Slide Number Placeholder 5"/>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2195195"/>
      </p:ext>
    </p:extLst>
  </p:cSld>
  <p:clrMap bg1="lt1" tx1="dk1" bg2="lt2" tx2="dk2" accent1="accent1" accent2="accent2" accent3="accent3" accent4="accent4" accent5="accent5" accent6="accent6" hlink="hlink" folHlink="folHlink"/>
  <p:sldLayoutIdLst>
    <p:sldLayoutId id="2147483660" r:id="rId1"/>
    <p:sldLayoutId id="2147483678" r:id="rId2"/>
    <p:sldLayoutId id="2147483661" r:id="rId3"/>
    <p:sldLayoutId id="2147483650" r:id="rId4"/>
    <p:sldLayoutId id="2147483710" r:id="rId5"/>
    <p:sldLayoutId id="2147483708" r:id="rId6"/>
    <p:sldLayoutId id="2147483709" r:id="rId7"/>
    <p:sldLayoutId id="2147483676" r:id="rId8"/>
    <p:sldLayoutId id="2147483704" r:id="rId9"/>
    <p:sldLayoutId id="2147483703" r:id="rId10"/>
    <p:sldLayoutId id="2147483670" r:id="rId11"/>
    <p:sldLayoutId id="2147483662" r:id="rId12"/>
    <p:sldLayoutId id="2147483663" r:id="rId13"/>
    <p:sldLayoutId id="2147483668" r:id="rId14"/>
    <p:sldLayoutId id="2147483677" r:id="rId15"/>
    <p:sldLayoutId id="2147483707" r:id="rId16"/>
    <p:sldLayoutId id="2147483706" r:id="rId17"/>
    <p:sldLayoutId id="2147483673" r:id="rId18"/>
    <p:sldLayoutId id="2147483721" r:id="rId19"/>
    <p:sldLayoutId id="2147483722" r:id="rId20"/>
  </p:sldLayoutIdLst>
  <p:hf hdr="0" ftr="0" dt="0"/>
  <p:txStyles>
    <p:titleStyle>
      <a:lvl1pPr algn="l" defTabSz="457200" rtl="0" eaLnBrk="1" latinLnBrk="0" hangingPunct="1">
        <a:spcBef>
          <a:spcPct val="0"/>
        </a:spcBef>
        <a:buNone/>
        <a:defRPr sz="2400" kern="1200">
          <a:solidFill>
            <a:schemeClr val="bg1"/>
          </a:solidFill>
          <a:latin typeface="+mj-lt"/>
          <a:ea typeface="+mj-ea"/>
          <a:cs typeface="+mj-cs"/>
        </a:defRPr>
      </a:lvl1pPr>
    </p:titleStyle>
    <p:bodyStyle>
      <a:lvl1pPr marL="288925" indent="-288925" algn="l" defTabSz="457200" rtl="0" eaLnBrk="1" latinLnBrk="0" hangingPunct="1">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6928" indent="-284163" algn="l" defTabSz="457200" rtl="0" eaLnBrk="1" latinLnBrk="0" hangingPunct="1">
        <a:spcBef>
          <a:spcPts val="0"/>
        </a:spcBef>
        <a:buClr>
          <a:srgbClr val="154780"/>
        </a:buClr>
        <a:buSzPct val="80000"/>
        <a:buFont typeface="Arial" panose="020B0604020202020204" pitchFamily="34" charset="0"/>
        <a:buChar char="►"/>
        <a:defRPr sz="1800" kern="1200">
          <a:solidFill>
            <a:schemeClr val="tx1"/>
          </a:solidFill>
          <a:latin typeface="+mn-lt"/>
          <a:ea typeface="+mn-ea"/>
          <a:cs typeface="+mn-cs"/>
        </a:defRPr>
      </a:lvl2pPr>
      <a:lvl3pPr marL="566928" indent="237744" algn="l" defTabSz="457200" rtl="0" eaLnBrk="1" latinLnBrk="0" hangingPunct="1">
        <a:spcBef>
          <a:spcPts val="0"/>
        </a:spcBef>
        <a:buClr>
          <a:srgbClr val="154780"/>
        </a:buClr>
        <a:buFont typeface="Arial" panose="020B0604020202020204" pitchFamily="34" charset="0"/>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orient="horz" pos="1668" userDrawn="1">
          <p15:clr>
            <a:srgbClr val="F26B43"/>
          </p15:clr>
        </p15:guide>
        <p15:guide id="4" orient="horz" pos="1788" userDrawn="1">
          <p15:clr>
            <a:srgbClr val="F26B43"/>
          </p15:clr>
        </p15:guide>
        <p15:guide id="5" orient="horz" pos="289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1588" y="0"/>
            <a:ext cx="2520951" cy="51435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3" name="Title 1"/>
          <p:cNvSpPr>
            <a:spLocks noGrp="1"/>
          </p:cNvSpPr>
          <p:nvPr>
            <p:ph type="title"/>
          </p:nvPr>
        </p:nvSpPr>
        <p:spPr>
          <a:xfrm>
            <a:off x="163106" y="54000"/>
            <a:ext cx="2191563" cy="1243172"/>
          </a:xfrm>
          <a:prstGeom prst="rect">
            <a:avLst/>
          </a:prstGeom>
        </p:spPr>
        <p:txBody>
          <a:bodyPr vert="horz" lIns="91440" tIns="45720" rIns="91440" bIns="45720" rtlCol="0" anchor="t">
            <a:noAutofit/>
          </a:bodyPr>
          <a:lstStyle/>
          <a:p>
            <a:r>
              <a:rPr lang="en-US" dirty="0"/>
              <a:t>Click to edit Master title style</a:t>
            </a:r>
          </a:p>
        </p:txBody>
      </p:sp>
      <p:sp>
        <p:nvSpPr>
          <p:cNvPr id="9" name="Slide Number Placeholder 1"/>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140225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9" r:id="rId3"/>
    <p:sldLayoutId id="2147483715" r:id="rId4"/>
    <p:sldLayoutId id="2147483717" r:id="rId5"/>
    <p:sldLayoutId id="2147483718" r:id="rId6"/>
  </p:sldLayoutIdLst>
  <p:txStyles>
    <p:titleStyle>
      <a:lvl1pPr algn="l" defTabSz="457200" rtl="0" eaLnBrk="1" latinLnBrk="0" hangingPunct="1">
        <a:spcBef>
          <a:spcPct val="0"/>
        </a:spcBef>
        <a:buNone/>
        <a:defRPr sz="2400" kern="1200">
          <a:solidFill>
            <a:srgbClr val="FFFF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
          <p:cNvSpPr>
            <a:spLocks noChangeArrowheads="1"/>
          </p:cNvSpPr>
          <p:nvPr userDrawn="1"/>
        </p:nvSpPr>
        <p:spPr bwMode="auto">
          <a:xfrm>
            <a:off x="0" y="3987800"/>
            <a:ext cx="9144000" cy="1163638"/>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2" name="Title 1"/>
          <p:cNvSpPr>
            <a:spLocks noGrp="1"/>
          </p:cNvSpPr>
          <p:nvPr>
            <p:ph type="title"/>
          </p:nvPr>
        </p:nvSpPr>
        <p:spPr>
          <a:xfrm>
            <a:off x="141604" y="4021455"/>
            <a:ext cx="8812912" cy="459105"/>
          </a:xfrm>
          <a:prstGeom prst="rect">
            <a:avLst/>
          </a:prstGeom>
        </p:spPr>
        <p:txBody>
          <a:bodyPr vert="horz" lIns="91440" tIns="45720" rIns="91440" bIns="45720" rtlCol="0" anchor="ctr">
            <a:normAutofit/>
          </a:bodyPr>
          <a:lstStyle/>
          <a:p>
            <a:r>
              <a:rPr lang="en-US" dirty="0"/>
              <a:t>Click to add small slide title</a:t>
            </a:r>
          </a:p>
        </p:txBody>
      </p:sp>
      <p:sp>
        <p:nvSpPr>
          <p:cNvPr id="10" name="Slide Number Placeholder 1"/>
          <p:cNvSpPr txBox="1">
            <a:spLocks/>
          </p:cNvSpPr>
          <p:nvPr userDrawn="1"/>
        </p:nvSpPr>
        <p:spPr>
          <a:xfrm>
            <a:off x="8449056" y="4791456"/>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0760711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694" r:id="rId4"/>
  </p:sldLayoutIdLst>
  <p:hf hdr="0" ftr="0" dt="0"/>
  <p:txStyles>
    <p:titleStyle>
      <a:lvl1pPr algn="l" defTabSz="457200" rtl="0" eaLnBrk="1" latinLnBrk="0" hangingPunct="1">
        <a:spcBef>
          <a:spcPct val="0"/>
        </a:spcBef>
        <a:buNone/>
        <a:defRPr sz="1800" kern="1200" baseline="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462" y="1828800"/>
            <a:ext cx="7598541" cy="1230553"/>
          </a:xfrm>
        </p:spPr>
        <p:txBody>
          <a:bodyPr>
            <a:normAutofit fontScale="90000"/>
          </a:bodyPr>
          <a:lstStyle/>
          <a:p>
            <a:r>
              <a:rPr lang="en-US" sz="3600" b="1" dirty="0" smtClean="0"/>
              <a:t>The Clash of Categorizations:</a:t>
            </a:r>
            <a:br>
              <a:rPr lang="en-US" sz="3600" b="1" dirty="0" smtClean="0"/>
            </a:br>
            <a:r>
              <a:rPr lang="en-US" sz="2700" b="1" dirty="0" smtClean="0"/>
              <a:t>Stakeholder Perspectives on Burmese Migrants, Refugees, and Trafficked Persons in Thailand</a:t>
            </a:r>
            <a:endParaRPr lang="en-US" sz="2700" dirty="0"/>
          </a:p>
        </p:txBody>
      </p:sp>
      <p:sp>
        <p:nvSpPr>
          <p:cNvPr id="3" name="Subtitle 2"/>
          <p:cNvSpPr>
            <a:spLocks noGrp="1"/>
          </p:cNvSpPr>
          <p:nvPr>
            <p:ph type="subTitle" idx="1"/>
          </p:nvPr>
        </p:nvSpPr>
        <p:spPr>
          <a:xfrm>
            <a:off x="411481" y="3287713"/>
            <a:ext cx="7222218" cy="1479496"/>
          </a:xfrm>
        </p:spPr>
        <p:txBody>
          <a:bodyPr>
            <a:noAutofit/>
          </a:bodyPr>
          <a:lstStyle/>
          <a:p>
            <a:r>
              <a:rPr lang="en-US" sz="2400" dirty="0" smtClean="0"/>
              <a:t>Courtland Robinson, PhD</a:t>
            </a:r>
          </a:p>
          <a:p>
            <a:r>
              <a:rPr lang="en-US" sz="2400" dirty="0" smtClean="0"/>
              <a:t>Associate Professor</a:t>
            </a:r>
            <a:endParaRPr lang="en-US" sz="2400" dirty="0"/>
          </a:p>
          <a:p>
            <a:r>
              <a:rPr lang="en-US" sz="2400" dirty="0" smtClean="0"/>
              <a:t>Dept. of International Health, Health Systems Program</a:t>
            </a:r>
          </a:p>
          <a:p>
            <a:r>
              <a:rPr lang="en-US" sz="2400" dirty="0" smtClean="0"/>
              <a:t>Johns Hopkins Bloomberg School of Public Health</a:t>
            </a:r>
            <a:endParaRPr lang="en-US" sz="2400" dirty="0"/>
          </a:p>
        </p:txBody>
      </p:sp>
    </p:spTree>
    <p:extLst>
      <p:ext uri="{BB962C8B-B14F-4D97-AF65-F5344CB8AC3E}">
        <p14:creationId xmlns:p14="http://schemas.microsoft.com/office/powerpoint/2010/main" val="1843271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noFill/>
        </p:spPr>
        <p:txBody>
          <a:bodyPr>
            <a:normAutofit/>
          </a:bodyPr>
          <a:lstStyle/>
          <a:p>
            <a:r>
              <a:rPr lang="en-US" altLang="en-US" sz="3600" smtClean="0">
                <a:latin typeface="Calibri" panose="020F0502020204030204" pitchFamily="34" charset="0"/>
              </a:rPr>
              <a:t>Results and Discussion</a:t>
            </a:r>
            <a:endParaRPr lang="en-US" altLang="en-US" sz="3600" dirty="0" smtClean="0">
              <a:latin typeface="Calibri" panose="020F0502020204030204" pitchFamily="34" charset="0"/>
            </a:endParaRPr>
          </a:p>
        </p:txBody>
      </p:sp>
      <p:sp>
        <p:nvSpPr>
          <p:cNvPr id="29699" name="Content Placeholder 2"/>
          <p:cNvSpPr>
            <a:spLocks noGrp="1"/>
          </p:cNvSpPr>
          <p:nvPr>
            <p:ph idx="1"/>
          </p:nvPr>
        </p:nvSpPr>
        <p:spPr>
          <a:xfrm>
            <a:off x="149313" y="1017142"/>
            <a:ext cx="8858161" cy="3965824"/>
          </a:xfrm>
          <a:noFill/>
        </p:spPr>
        <p:txBody>
          <a:bodyPr>
            <a:noAutofit/>
          </a:bodyPr>
          <a:lstStyle/>
          <a:p>
            <a:r>
              <a:rPr lang="en-US" dirty="0" smtClean="0"/>
              <a:t>We </a:t>
            </a:r>
            <a:r>
              <a:rPr lang="en-US" dirty="0"/>
              <a:t>found there to be significant divergence between the perspectives of Thai government officials and those of many other stakeholders such as non-governmental and international </a:t>
            </a:r>
            <a:r>
              <a:rPr lang="en-US" dirty="0" smtClean="0"/>
              <a:t>organizations</a:t>
            </a:r>
            <a:r>
              <a:rPr lang="en-US" dirty="0"/>
              <a:t>, foreign government officials, and academics, regarding the number </a:t>
            </a:r>
            <a:r>
              <a:rPr lang="en-US" dirty="0" smtClean="0"/>
              <a:t>and type of </a:t>
            </a:r>
            <a:r>
              <a:rPr lang="en-US" dirty="0"/>
              <a:t>individuals who may be regarded as </a:t>
            </a:r>
            <a:r>
              <a:rPr lang="en-US" dirty="0" smtClean="0"/>
              <a:t>victims </a:t>
            </a:r>
            <a:r>
              <a:rPr lang="en-US" dirty="0"/>
              <a:t>of human </a:t>
            </a:r>
            <a:r>
              <a:rPr lang="en-US" dirty="0" smtClean="0"/>
              <a:t>trafficking. </a:t>
            </a:r>
          </a:p>
          <a:p>
            <a:r>
              <a:rPr lang="en-US" dirty="0" smtClean="0"/>
              <a:t>The </a:t>
            </a:r>
            <a:r>
              <a:rPr lang="en-US" dirty="0"/>
              <a:t>divergence </a:t>
            </a:r>
            <a:r>
              <a:rPr lang="en-US" dirty="0" smtClean="0"/>
              <a:t>was about </a:t>
            </a:r>
            <a:r>
              <a:rPr lang="en-US" dirty="0"/>
              <a:t>interpretation of terms salient to the definition of a victim of trafficking: what is “forced </a:t>
            </a:r>
            <a:r>
              <a:rPr lang="en-US" dirty="0" err="1"/>
              <a:t>labour</a:t>
            </a:r>
            <a:r>
              <a:rPr lang="en-US" dirty="0"/>
              <a:t>?” what constitutes “exploitation?” what is “debt </a:t>
            </a:r>
            <a:r>
              <a:rPr lang="en-US" dirty="0" smtClean="0"/>
              <a:t>bondage?” </a:t>
            </a:r>
            <a:r>
              <a:rPr lang="en-US" dirty="0"/>
              <a:t>and would its application broaden an understanding of forced </a:t>
            </a:r>
            <a:r>
              <a:rPr lang="en-US" dirty="0" err="1" smtClean="0"/>
              <a:t>labour</a:t>
            </a:r>
            <a:r>
              <a:rPr lang="en-US" dirty="0" smtClean="0"/>
              <a:t>? </a:t>
            </a:r>
          </a:p>
          <a:p>
            <a:r>
              <a:rPr lang="en-US" dirty="0" smtClean="0"/>
              <a:t>Also reflects </a:t>
            </a:r>
            <a:r>
              <a:rPr lang="en-US" dirty="0"/>
              <a:t>a clash of categorizations between one that </a:t>
            </a:r>
            <a:r>
              <a:rPr lang="en-US" dirty="0" smtClean="0"/>
              <a:t>regards  </a:t>
            </a:r>
            <a:r>
              <a:rPr lang="en-US" dirty="0"/>
              <a:t>non-national victims of trafficking, asylum seekers and others </a:t>
            </a:r>
            <a:r>
              <a:rPr lang="en-US" dirty="0" smtClean="0"/>
              <a:t>without </a:t>
            </a:r>
            <a:r>
              <a:rPr lang="en-US" dirty="0"/>
              <a:t>proper documentation as essentially illegal immigrants for whom deportation is the best </a:t>
            </a:r>
            <a:r>
              <a:rPr lang="en-US" dirty="0" smtClean="0"/>
              <a:t>solution</a:t>
            </a:r>
            <a:r>
              <a:rPr lang="en-US" dirty="0"/>
              <a:t>, and another view that takes a victim-centered approach and calls for a broader protection </a:t>
            </a:r>
            <a:r>
              <a:rPr lang="en-US" dirty="0" smtClean="0"/>
              <a:t>system.</a:t>
            </a:r>
            <a:endParaRPr lang="en-US" dirty="0"/>
          </a:p>
        </p:txBody>
      </p:sp>
      <p:sp>
        <p:nvSpPr>
          <p:cNvPr id="2" name="Content Placeholder 1"/>
          <p:cNvSpPr>
            <a:spLocks noGrp="1"/>
          </p:cNvSpPr>
          <p:nvPr>
            <p:ph idx="11"/>
          </p:nvPr>
        </p:nvSpPr>
        <p:spPr/>
        <p:txBody>
          <a:bodyPr/>
          <a:lstStyle/>
          <a:p>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smtClean="0"/>
              <a:t>Results and Discussion (2)</a:t>
            </a:r>
            <a:endParaRPr lang="en-US" sz="3600" dirty="0"/>
          </a:p>
        </p:txBody>
      </p:sp>
      <p:sp>
        <p:nvSpPr>
          <p:cNvPr id="3" name="Content Placeholder 2"/>
          <p:cNvSpPr>
            <a:spLocks noGrp="1"/>
          </p:cNvSpPr>
          <p:nvPr>
            <p:ph idx="1"/>
          </p:nvPr>
        </p:nvSpPr>
        <p:spPr>
          <a:xfrm>
            <a:off x="149313" y="1200151"/>
            <a:ext cx="8858161" cy="3583938"/>
          </a:xfrm>
        </p:spPr>
        <p:txBody>
          <a:bodyPr>
            <a:normAutofit/>
          </a:bodyPr>
          <a:lstStyle/>
          <a:p>
            <a:r>
              <a:rPr lang="en-US" dirty="0" smtClean="0"/>
              <a:t>The official Thai view </a:t>
            </a:r>
            <a:r>
              <a:rPr lang="en-US" dirty="0"/>
              <a:t>can be best encapsulated in the comments of two Thai Government officials, one of whom said, in describing his agency’s roles, “</a:t>
            </a:r>
            <a:r>
              <a:rPr lang="en-US" b="1" dirty="0"/>
              <a:t>the one that links most directly to human trafficking is preventing people from entering the country illegally</a:t>
            </a:r>
            <a:r>
              <a:rPr lang="en-US" dirty="0"/>
              <a:t>” (RTG, Male(09), 13 Oct.).  Or another official, in describing work in his province (bordering Myanmar and </a:t>
            </a:r>
            <a:r>
              <a:rPr lang="en-US" dirty="0" smtClean="0"/>
              <a:t>significantly </a:t>
            </a:r>
            <a:r>
              <a:rPr lang="en-US" dirty="0"/>
              <a:t>impacted by </a:t>
            </a:r>
            <a:r>
              <a:rPr lang="en-US" dirty="0" smtClean="0"/>
              <a:t>cross-border </a:t>
            </a:r>
            <a:r>
              <a:rPr lang="en-US" dirty="0"/>
              <a:t>migration, “</a:t>
            </a:r>
            <a:r>
              <a:rPr lang="en-US" b="1" dirty="0"/>
              <a:t>we don’t have human trafficking cases, but we have the undocumented migrant workers that enter illegally…many don’t have working permits so we are trying to send them back to their country</a:t>
            </a:r>
            <a:r>
              <a:rPr lang="en-US" dirty="0"/>
              <a:t>” </a:t>
            </a:r>
            <a:r>
              <a:rPr lang="en-US" dirty="0" smtClean="0"/>
              <a:t>(RTG</a:t>
            </a:r>
            <a:r>
              <a:rPr lang="en-US" dirty="0"/>
              <a:t>, Male(06), 13 Oct</a:t>
            </a:r>
            <a:r>
              <a:rPr lang="en-US" dirty="0" smtClean="0"/>
              <a:t>. 2015).  </a:t>
            </a:r>
          </a:p>
          <a:p>
            <a:r>
              <a:rPr lang="en-US" dirty="0" smtClean="0"/>
              <a:t>These views are </a:t>
            </a:r>
            <a:r>
              <a:rPr lang="en-US" dirty="0" err="1"/>
              <a:t>counterposed</a:t>
            </a:r>
            <a:r>
              <a:rPr lang="en-US" dirty="0"/>
              <a:t> by a comment from an NGO respondent who called for “</a:t>
            </a:r>
            <a:r>
              <a:rPr lang="en-US" b="1" dirty="0"/>
              <a:t>broader protection, not just </a:t>
            </a:r>
            <a:r>
              <a:rPr lang="en-US" b="1" i="1" dirty="0"/>
              <a:t>‘</a:t>
            </a:r>
            <a:r>
              <a:rPr lang="en-US" b="1" i="1" dirty="0" err="1"/>
              <a:t>chiap</a:t>
            </a:r>
            <a:r>
              <a:rPr lang="en-US" b="1" i="1" dirty="0"/>
              <a:t>, </a:t>
            </a:r>
            <a:r>
              <a:rPr lang="en-US" b="1" i="1" dirty="0" err="1"/>
              <a:t>brap</a:t>
            </a:r>
            <a:r>
              <a:rPr lang="en-US" b="1" i="1" dirty="0"/>
              <a:t>, song ok’</a:t>
            </a:r>
            <a:r>
              <a:rPr lang="en-US" b="1" dirty="0"/>
              <a:t> [grab, penalize, and deport</a:t>
            </a:r>
            <a:r>
              <a:rPr lang="en-US" u="sng" dirty="0"/>
              <a:t>]</a:t>
            </a:r>
            <a:r>
              <a:rPr lang="en-US" dirty="0"/>
              <a:t>”</a:t>
            </a:r>
            <a:r>
              <a:rPr lang="en-US" i="1" dirty="0"/>
              <a:t> </a:t>
            </a:r>
            <a:r>
              <a:rPr lang="en-US" dirty="0"/>
              <a:t>(NGO, Female, 21 </a:t>
            </a:r>
            <a:r>
              <a:rPr lang="en-US" dirty="0" smtClean="0"/>
              <a:t>Oct. 2015).</a:t>
            </a:r>
            <a:endParaRPr lang="en-US" dirty="0"/>
          </a:p>
          <a:p>
            <a:endParaRPr lang="en-US" dirty="0"/>
          </a:p>
        </p:txBody>
      </p:sp>
      <p:sp>
        <p:nvSpPr>
          <p:cNvPr id="4" name="Content Placeholder 3"/>
          <p:cNvSpPr>
            <a:spLocks noGrp="1"/>
          </p:cNvSpPr>
          <p:nvPr>
            <p:ph idx="11"/>
          </p:nvPr>
        </p:nvSpPr>
        <p:spPr/>
        <p:txBody>
          <a:bodyPr/>
          <a:lstStyle/>
          <a:p>
            <a:endParaRPr lang="en-US" dirty="0"/>
          </a:p>
        </p:txBody>
      </p:sp>
    </p:spTree>
    <p:extLst>
      <p:ext uri="{BB962C8B-B14F-4D97-AF65-F5344CB8AC3E}">
        <p14:creationId xmlns:p14="http://schemas.microsoft.com/office/powerpoint/2010/main" val="1494616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smtClean="0"/>
              <a:t>Results and Discussion (3)</a:t>
            </a:r>
            <a:endParaRPr lang="en-US" sz="3600" dirty="0"/>
          </a:p>
        </p:txBody>
      </p:sp>
      <p:sp>
        <p:nvSpPr>
          <p:cNvPr id="3" name="Content Placeholder 2"/>
          <p:cNvSpPr>
            <a:spLocks noGrp="1"/>
          </p:cNvSpPr>
          <p:nvPr>
            <p:ph idx="1"/>
          </p:nvPr>
        </p:nvSpPr>
        <p:spPr>
          <a:xfrm>
            <a:off x="149313" y="1200151"/>
            <a:ext cx="8858161" cy="3583938"/>
          </a:xfrm>
        </p:spPr>
        <p:txBody>
          <a:bodyPr>
            <a:normAutofit fontScale="85000" lnSpcReduction="20000"/>
          </a:bodyPr>
          <a:lstStyle/>
          <a:p>
            <a:r>
              <a:rPr lang="en-US" sz="2100" i="1" dirty="0" smtClean="0"/>
              <a:t>“</a:t>
            </a:r>
            <a:r>
              <a:rPr lang="en-US" sz="2100" b="1" dirty="0" smtClean="0"/>
              <a:t>The </a:t>
            </a:r>
            <a:r>
              <a:rPr lang="en-US" sz="2100" b="1" dirty="0"/>
              <a:t>government should apply victim-centered approaches for victims of trafficking; it seems now they have steps 1, 2, 3, 4, 5 to send people back home</a:t>
            </a:r>
            <a:r>
              <a:rPr lang="en-US" sz="2100" dirty="0"/>
              <a:t>. But different victims have different needs. If they have family here they have different needs. If they have physical abuse or something that is not trafficking, they have to be supported too. But </a:t>
            </a:r>
            <a:r>
              <a:rPr lang="en-US" sz="2100" b="1" dirty="0"/>
              <a:t>in fact the government-process approach does not consider the individual needs of people particularly in terms of social reintegration</a:t>
            </a:r>
            <a:r>
              <a:rPr lang="en-US" sz="2100" dirty="0" smtClean="0"/>
              <a:t>.” (</a:t>
            </a:r>
            <a:r>
              <a:rPr lang="en-US" sz="2100" dirty="0"/>
              <a:t>NGO, Male, 12 Oct</a:t>
            </a:r>
            <a:r>
              <a:rPr lang="en-US" sz="2100" dirty="0" smtClean="0"/>
              <a:t>.)</a:t>
            </a:r>
            <a:endParaRPr lang="en-US" sz="2100" dirty="0"/>
          </a:p>
          <a:p>
            <a:r>
              <a:rPr lang="en-US" sz="2100" dirty="0" smtClean="0"/>
              <a:t>“</a:t>
            </a:r>
            <a:r>
              <a:rPr lang="en-US" sz="2100" b="1" dirty="0" smtClean="0"/>
              <a:t>Does </a:t>
            </a:r>
            <a:r>
              <a:rPr lang="en-US" sz="2100" b="1" dirty="0"/>
              <a:t>the government provide adequate protection? ….  Basic protection [means] adequate shelter, counselling, medical care, rehabilitation. This is beyond a question of open or closed shelters; some are effectively jails</a:t>
            </a:r>
            <a:r>
              <a:rPr lang="en-US" sz="2100" dirty="0"/>
              <a:t>. Victims need to be able to leave when they want. They have to have the ability to get out, or stop and say ‘I’m done with </a:t>
            </a:r>
            <a:r>
              <a:rPr lang="en-US" sz="2100" dirty="0" smtClean="0"/>
              <a:t>this’.… </a:t>
            </a:r>
            <a:r>
              <a:rPr lang="en-US" sz="2100" b="1" dirty="0"/>
              <a:t>The Thai law is very good. The 2008 Law has the provision of employment [for victims of trafficking]. It’s not being implemented. Victims of human trafficking have legal status, but none have the visa</a:t>
            </a:r>
            <a:r>
              <a:rPr lang="en-US" sz="2100" b="1" dirty="0" smtClean="0"/>
              <a:t>.</a:t>
            </a:r>
            <a:r>
              <a:rPr lang="en-US" sz="2100" dirty="0" smtClean="0"/>
              <a:t>” </a:t>
            </a:r>
            <a:r>
              <a:rPr lang="en-US" sz="2100" dirty="0"/>
              <a:t>(NGO, Male, 26 Oct</a:t>
            </a:r>
            <a:r>
              <a:rPr lang="en-US" sz="2100" dirty="0" smtClean="0"/>
              <a:t>.)</a:t>
            </a:r>
            <a:endParaRPr lang="en-US" dirty="0"/>
          </a:p>
          <a:p>
            <a:endParaRPr lang="en-US" dirty="0"/>
          </a:p>
        </p:txBody>
      </p:sp>
      <p:sp>
        <p:nvSpPr>
          <p:cNvPr id="4" name="Content Placeholder 3"/>
          <p:cNvSpPr>
            <a:spLocks noGrp="1"/>
          </p:cNvSpPr>
          <p:nvPr>
            <p:ph idx="11"/>
          </p:nvPr>
        </p:nvSpPr>
        <p:spPr/>
        <p:txBody>
          <a:bodyPr/>
          <a:lstStyle/>
          <a:p>
            <a:endParaRPr lang="en-US" dirty="0"/>
          </a:p>
        </p:txBody>
      </p:sp>
    </p:spTree>
    <p:extLst>
      <p:ext uri="{BB962C8B-B14F-4D97-AF65-F5344CB8AC3E}">
        <p14:creationId xmlns:p14="http://schemas.microsoft.com/office/powerpoint/2010/main" val="3680860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smtClean="0"/>
              <a:t>Results and Discussion (4)</a:t>
            </a:r>
            <a:endParaRPr lang="en-US" sz="3600" dirty="0"/>
          </a:p>
        </p:txBody>
      </p:sp>
      <p:sp>
        <p:nvSpPr>
          <p:cNvPr id="3" name="Content Placeholder 2"/>
          <p:cNvSpPr>
            <a:spLocks noGrp="1"/>
          </p:cNvSpPr>
          <p:nvPr>
            <p:ph idx="1"/>
          </p:nvPr>
        </p:nvSpPr>
        <p:spPr>
          <a:xfrm>
            <a:off x="149313" y="1200150"/>
            <a:ext cx="8858161" cy="3731445"/>
          </a:xfrm>
        </p:spPr>
        <p:txBody>
          <a:bodyPr>
            <a:normAutofit fontScale="85000" lnSpcReduction="20000"/>
          </a:bodyPr>
          <a:lstStyle/>
          <a:p>
            <a:r>
              <a:rPr lang="en-US" sz="2100" dirty="0" smtClean="0"/>
              <a:t>“</a:t>
            </a:r>
            <a:r>
              <a:rPr lang="en-US" sz="2100" b="1" dirty="0"/>
              <a:t>I</a:t>
            </a:r>
            <a:r>
              <a:rPr lang="en-US" sz="2100" b="1" dirty="0" smtClean="0"/>
              <a:t>f </a:t>
            </a:r>
            <a:r>
              <a:rPr lang="en-US" sz="2100" b="1" dirty="0"/>
              <a:t>determined to be a victim of trafficking, individuals have some rights</a:t>
            </a:r>
            <a:r>
              <a:rPr lang="en-US" sz="2100" dirty="0"/>
              <a:t>. Or the potential for some rights, in the context. </a:t>
            </a:r>
            <a:r>
              <a:rPr lang="en-US" sz="2100" b="1" dirty="0"/>
              <a:t>They may be granted a temporary stay permit, [they] may be granted a temporary work permit. This takes the </a:t>
            </a:r>
            <a:r>
              <a:rPr lang="en-US" sz="2100" b="1" dirty="0" err="1"/>
              <a:t>Rohingya</a:t>
            </a:r>
            <a:r>
              <a:rPr lang="en-US" sz="2100" b="1" dirty="0"/>
              <a:t> out of the cycle of trafficking</a:t>
            </a:r>
            <a:r>
              <a:rPr lang="en-US" sz="2100" dirty="0"/>
              <a:t>. If they are free to work, to earn the bus fare to Malaysia, they can do that without use of a trafficker. When an individual is determined to be a victim of trafficking then they are granted this [temporary stay and right to work</a:t>
            </a:r>
            <a:r>
              <a:rPr lang="en-US" sz="2100" dirty="0" smtClean="0"/>
              <a:t>].”  </a:t>
            </a:r>
            <a:r>
              <a:rPr lang="en-US" sz="2100" dirty="0"/>
              <a:t>(IO, Male, 23 Oct.)</a:t>
            </a:r>
          </a:p>
          <a:p>
            <a:r>
              <a:rPr lang="en-US" sz="2100" dirty="0" smtClean="0"/>
              <a:t>“The </a:t>
            </a:r>
            <a:r>
              <a:rPr lang="en-US" sz="2100" dirty="0"/>
              <a:t>Anti Trafficking in Persons Law has an article about those who cannot return and the provision of assistance in Thailand until they can return. But </a:t>
            </a:r>
            <a:r>
              <a:rPr lang="en-US" sz="2100" b="1" dirty="0"/>
              <a:t>the anti-trafficking law does not protect asylum seekers. This is the gap that we have here. Refugees and asylum seekers could be migrant workers as well</a:t>
            </a:r>
            <a:r>
              <a:rPr lang="en-US" sz="2100" b="1" dirty="0" smtClean="0"/>
              <a:t>.…[</a:t>
            </a:r>
            <a:r>
              <a:rPr lang="en-US" sz="2100" b="1" dirty="0"/>
              <a:t>T]he Thai government should provide for a refugee status determination process—Uighurs, </a:t>
            </a:r>
            <a:r>
              <a:rPr lang="en-US" sz="2100" b="1" dirty="0" err="1"/>
              <a:t>Rohingyas</a:t>
            </a:r>
            <a:r>
              <a:rPr lang="en-US" sz="2100" b="1" dirty="0"/>
              <a:t>, Syrians, others. Without that, they are vulnerable to human traffickers</a:t>
            </a:r>
            <a:r>
              <a:rPr lang="en-US" sz="2100" dirty="0"/>
              <a:t> to exploit their vulnerabilities because there is no system to protect them</a:t>
            </a:r>
            <a:r>
              <a:rPr lang="en-US" sz="2100" b="1" dirty="0"/>
              <a:t>.[T]he lack of a system contributes to the problem of human trafficking in the country of origin and when they are in Thailand</a:t>
            </a:r>
            <a:r>
              <a:rPr lang="en-US" sz="2100" dirty="0" smtClean="0"/>
              <a:t>.” </a:t>
            </a:r>
            <a:r>
              <a:rPr lang="en-US" sz="2100" dirty="0"/>
              <a:t>(NGO, Male, 12 Oct).</a:t>
            </a:r>
          </a:p>
          <a:p>
            <a:endParaRPr lang="en-US" dirty="0"/>
          </a:p>
        </p:txBody>
      </p:sp>
      <p:sp>
        <p:nvSpPr>
          <p:cNvPr id="4" name="Content Placeholder 3"/>
          <p:cNvSpPr>
            <a:spLocks noGrp="1"/>
          </p:cNvSpPr>
          <p:nvPr>
            <p:ph idx="11"/>
          </p:nvPr>
        </p:nvSpPr>
        <p:spPr/>
        <p:txBody>
          <a:bodyPr/>
          <a:lstStyle/>
          <a:p>
            <a:endParaRPr lang="en-US" dirty="0"/>
          </a:p>
        </p:txBody>
      </p:sp>
    </p:spTree>
    <p:extLst>
      <p:ext uri="{BB962C8B-B14F-4D97-AF65-F5344CB8AC3E}">
        <p14:creationId xmlns:p14="http://schemas.microsoft.com/office/powerpoint/2010/main" val="3474006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noFill/>
        </p:spPr>
        <p:txBody>
          <a:bodyPr>
            <a:normAutofit/>
          </a:bodyPr>
          <a:lstStyle/>
          <a:p>
            <a:r>
              <a:rPr lang="en-US" altLang="en-US" sz="3600" dirty="0" smtClean="0">
                <a:latin typeface="Calibri" panose="020F0502020204030204" pitchFamily="34" charset="0"/>
              </a:rPr>
              <a:t>Conclusions</a:t>
            </a:r>
          </a:p>
        </p:txBody>
      </p:sp>
      <p:sp>
        <p:nvSpPr>
          <p:cNvPr id="29699" name="Content Placeholder 2"/>
          <p:cNvSpPr>
            <a:spLocks noGrp="1"/>
          </p:cNvSpPr>
          <p:nvPr>
            <p:ph idx="1"/>
          </p:nvPr>
        </p:nvSpPr>
        <p:spPr>
          <a:xfrm>
            <a:off x="149313" y="1200151"/>
            <a:ext cx="8858161" cy="3721170"/>
          </a:xfrm>
          <a:noFill/>
        </p:spPr>
        <p:txBody>
          <a:bodyPr>
            <a:normAutofit lnSpcReduction="10000"/>
          </a:bodyPr>
          <a:lstStyle/>
          <a:p>
            <a:r>
              <a:rPr lang="en-US" dirty="0" smtClean="0"/>
              <a:t>Thailand’s </a:t>
            </a:r>
            <a:r>
              <a:rPr lang="en-US" dirty="0"/>
              <a:t>Immigration Act B.E. 2522 (1979) was enacted in the same year that refugee and asylum-seeker arrivals from Cambodia, Laos, and Vietnam reached their zenith, and flight from Myanmar also was </a:t>
            </a:r>
            <a:r>
              <a:rPr lang="en-US" dirty="0" smtClean="0"/>
              <a:t>rising </a:t>
            </a:r>
            <a:r>
              <a:rPr lang="en-US" dirty="0"/>
              <a:t>along Thailand’s western border. That law codified a policy to recognize the arrivals not as refugees </a:t>
            </a:r>
            <a:r>
              <a:rPr lang="en-US" dirty="0" smtClean="0"/>
              <a:t>but as </a:t>
            </a:r>
            <a:r>
              <a:rPr lang="en-US" dirty="0"/>
              <a:t>“temporarily displaced” and effectively “illegal” at least in terms of their migration status. </a:t>
            </a:r>
            <a:r>
              <a:rPr lang="en-US" dirty="0" smtClean="0"/>
              <a:t>Residence was restricted to a camp, and the only durable solutions were resettlement in a third country, or return.</a:t>
            </a:r>
          </a:p>
          <a:p>
            <a:r>
              <a:rPr lang="en-US" dirty="0" smtClean="0"/>
              <a:t>Also </a:t>
            </a:r>
            <a:r>
              <a:rPr lang="en-US" dirty="0"/>
              <a:t>crafted in the context of a growing, cross-border influx—this movement comprising </a:t>
            </a:r>
            <a:r>
              <a:rPr lang="en-US" dirty="0" smtClean="0"/>
              <a:t>primarily </a:t>
            </a:r>
            <a:r>
              <a:rPr lang="en-US" dirty="0"/>
              <a:t>migrant workers but also representing a mix flow of refugees and asylum seekers as well—Thailand’s Anti-Trafficking Act of 2008 aligns substantially with international instruments. </a:t>
            </a:r>
            <a:r>
              <a:rPr lang="en-US" dirty="0" smtClean="0"/>
              <a:t>But interpretation </a:t>
            </a:r>
            <a:r>
              <a:rPr lang="en-US" dirty="0"/>
              <a:t>of specific terms and </a:t>
            </a:r>
            <a:r>
              <a:rPr lang="en-US" dirty="0" smtClean="0"/>
              <a:t>implementation still </a:t>
            </a:r>
            <a:r>
              <a:rPr lang="en-US" dirty="0"/>
              <a:t>suffers from a preoccupying focus on border control and stemming illegal </a:t>
            </a:r>
            <a:r>
              <a:rPr lang="en-US" dirty="0" smtClean="0"/>
              <a:t>migration. Persons identified as trafficked persons stay in a shelter until they are moved on to a third country (some of the </a:t>
            </a:r>
            <a:r>
              <a:rPr lang="en-US" dirty="0" err="1" smtClean="0"/>
              <a:t>Rohingya</a:t>
            </a:r>
            <a:r>
              <a:rPr lang="en-US" dirty="0" smtClean="0"/>
              <a:t>) or deported.  </a:t>
            </a:r>
            <a:endParaRPr lang="en-US" sz="2000" dirty="0"/>
          </a:p>
        </p:txBody>
      </p:sp>
      <p:sp>
        <p:nvSpPr>
          <p:cNvPr id="2" name="Content Placeholder 1"/>
          <p:cNvSpPr>
            <a:spLocks noGrp="1"/>
          </p:cNvSpPr>
          <p:nvPr>
            <p:ph idx="11"/>
          </p:nvPr>
        </p:nvSpPr>
        <p:spPr/>
        <p:txBody>
          <a:bodyPr/>
          <a:lstStyle/>
          <a:p>
            <a:endParaRPr lang="en-US"/>
          </a:p>
        </p:txBody>
      </p:sp>
    </p:spTree>
    <p:extLst>
      <p:ext uri="{BB962C8B-B14F-4D97-AF65-F5344CB8AC3E}">
        <p14:creationId xmlns:p14="http://schemas.microsoft.com/office/powerpoint/2010/main" val="84242219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noFill/>
        </p:spPr>
        <p:txBody>
          <a:bodyPr>
            <a:normAutofit/>
          </a:bodyPr>
          <a:lstStyle/>
          <a:p>
            <a:r>
              <a:rPr lang="en-US" altLang="en-US" sz="3600" smtClean="0">
                <a:latin typeface="Calibri" panose="020F0502020204030204" pitchFamily="34" charset="0"/>
              </a:rPr>
              <a:t>Conclusions (2)</a:t>
            </a:r>
            <a:endParaRPr lang="en-US" altLang="en-US" sz="3600" dirty="0" smtClean="0">
              <a:latin typeface="Calibri" panose="020F0502020204030204" pitchFamily="34" charset="0"/>
            </a:endParaRPr>
          </a:p>
        </p:txBody>
      </p:sp>
      <p:sp>
        <p:nvSpPr>
          <p:cNvPr id="29699" name="Content Placeholder 2"/>
          <p:cNvSpPr>
            <a:spLocks noGrp="1"/>
          </p:cNvSpPr>
          <p:nvPr>
            <p:ph idx="1"/>
          </p:nvPr>
        </p:nvSpPr>
        <p:spPr>
          <a:xfrm>
            <a:off x="149313" y="986319"/>
            <a:ext cx="8858161" cy="3904180"/>
          </a:xfrm>
          <a:noFill/>
        </p:spPr>
        <p:txBody>
          <a:bodyPr>
            <a:noAutofit/>
          </a:bodyPr>
          <a:lstStyle/>
          <a:p>
            <a:r>
              <a:rPr lang="en-US" dirty="0" smtClean="0"/>
              <a:t>In addition </a:t>
            </a:r>
            <a:r>
              <a:rPr lang="en-US" dirty="0"/>
              <a:t>to improvements in </a:t>
            </a:r>
            <a:r>
              <a:rPr lang="en-US" dirty="0" err="1"/>
              <a:t>labour</a:t>
            </a:r>
            <a:r>
              <a:rPr lang="en-US" dirty="0"/>
              <a:t> migration policies to </a:t>
            </a:r>
            <a:r>
              <a:rPr lang="en-US" dirty="0" smtClean="0"/>
              <a:t>protect migrant </a:t>
            </a:r>
            <a:r>
              <a:rPr lang="en-US" dirty="0"/>
              <a:t>workers, several respondents called for the Immigration Act </a:t>
            </a:r>
            <a:r>
              <a:rPr lang="en-US" dirty="0" smtClean="0"/>
              <a:t>to </a:t>
            </a:r>
            <a:r>
              <a:rPr lang="en-US" dirty="0"/>
              <a:t>be amended to </a:t>
            </a:r>
            <a:r>
              <a:rPr lang="en-US" dirty="0" smtClean="0"/>
              <a:t>permit </a:t>
            </a:r>
            <a:r>
              <a:rPr lang="en-US" dirty="0"/>
              <a:t>asylum-seekers to apply for temporary or permanent residence and for trafficking victims to have meaningful alternatives to detention and deportation. </a:t>
            </a:r>
            <a:r>
              <a:rPr lang="en-US" b="1" dirty="0" smtClean="0"/>
              <a:t>“[The</a:t>
            </a:r>
            <a:r>
              <a:rPr lang="en-US" b="1" dirty="0"/>
              <a:t>] Immigration Law…is outdated, it is a dinosaur framework, it’s from 1978. It’s been outdated and not really responding to trends in migration that are happening right now</a:t>
            </a:r>
            <a:r>
              <a:rPr lang="en-US" dirty="0"/>
              <a:t>” </a:t>
            </a:r>
            <a:r>
              <a:rPr lang="en-US" dirty="0" smtClean="0"/>
              <a:t>(NGO</a:t>
            </a:r>
            <a:r>
              <a:rPr lang="en-US" dirty="0"/>
              <a:t>, Female, 21 Oct).</a:t>
            </a:r>
          </a:p>
          <a:p>
            <a:r>
              <a:rPr lang="en-US" dirty="0" smtClean="0"/>
              <a:t>“</a:t>
            </a:r>
            <a:r>
              <a:rPr lang="en-US" b="1" dirty="0" smtClean="0"/>
              <a:t>It </a:t>
            </a:r>
            <a:r>
              <a:rPr lang="en-US" b="1" dirty="0"/>
              <a:t>takes a broader view to see trafficking not just as a matter of criminal justice but to see it as reflecting patterns of labor conditions that are entrenched in society</a:t>
            </a:r>
            <a:r>
              <a:rPr lang="en-US" dirty="0"/>
              <a:t>” (NGO, Female, 07 Aug.). </a:t>
            </a:r>
            <a:r>
              <a:rPr lang="en-US" dirty="0" smtClean="0"/>
              <a:t> This </a:t>
            </a:r>
            <a:r>
              <a:rPr lang="en-US" dirty="0"/>
              <a:t>broader view must take into account migration policies, </a:t>
            </a:r>
            <a:r>
              <a:rPr lang="en-US" dirty="0" err="1" smtClean="0"/>
              <a:t>labour</a:t>
            </a:r>
            <a:r>
              <a:rPr lang="en-US" dirty="0" smtClean="0"/>
              <a:t> </a:t>
            </a:r>
            <a:r>
              <a:rPr lang="en-US" dirty="0"/>
              <a:t>policies, and </a:t>
            </a:r>
            <a:r>
              <a:rPr lang="en-US" dirty="0" smtClean="0"/>
              <a:t>the </a:t>
            </a:r>
            <a:r>
              <a:rPr lang="en-US" dirty="0"/>
              <a:t>building of stronger local, regional, and international networks to support safe migration and safe borders, decent and dignified work with fair wages and safety for migrant workers, and stronger protections not only against exploitation and abuse of rights but protection against unsafe return</a:t>
            </a:r>
            <a:r>
              <a:rPr lang="en-US" dirty="0" smtClean="0"/>
              <a:t>.</a:t>
            </a:r>
            <a:endParaRPr lang="en-US" dirty="0"/>
          </a:p>
        </p:txBody>
      </p:sp>
      <p:sp>
        <p:nvSpPr>
          <p:cNvPr id="2" name="Content Placeholder 1"/>
          <p:cNvSpPr>
            <a:spLocks noGrp="1"/>
          </p:cNvSpPr>
          <p:nvPr>
            <p:ph idx="11"/>
          </p:nvPr>
        </p:nvSpPr>
        <p:spPr/>
        <p:txBody>
          <a:bodyPr/>
          <a:lstStyle/>
          <a:p>
            <a:endParaRPr lang="en-US"/>
          </a:p>
        </p:txBody>
      </p:sp>
    </p:spTree>
    <p:extLst>
      <p:ext uri="{BB962C8B-B14F-4D97-AF65-F5344CB8AC3E}">
        <p14:creationId xmlns:p14="http://schemas.microsoft.com/office/powerpoint/2010/main" val="367363010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3600" dirty="0" smtClean="0"/>
              <a:t>Outline of Talk  </a:t>
            </a:r>
            <a:r>
              <a:rPr lang="en-US" sz="2000" dirty="0" smtClean="0"/>
              <a:t>(paper co-authored with Casey Branchini and Charlie </a:t>
            </a:r>
            <a:r>
              <a:rPr lang="en-US" sz="2000" dirty="0" err="1" smtClean="0"/>
              <a:t>Thame</a:t>
            </a:r>
            <a:r>
              <a:rPr lang="en-US" sz="2000" dirty="0" smtClean="0"/>
              <a:t>)</a:t>
            </a:r>
            <a:endParaRPr lang="en-US" sz="2000" dirty="0"/>
          </a:p>
        </p:txBody>
      </p:sp>
      <p:sp>
        <p:nvSpPr>
          <p:cNvPr id="9" name="Content Placeholder 8"/>
          <p:cNvSpPr>
            <a:spLocks noGrp="1"/>
          </p:cNvSpPr>
          <p:nvPr>
            <p:ph idx="1"/>
          </p:nvPr>
        </p:nvSpPr>
        <p:spPr>
          <a:xfrm>
            <a:off x="149313" y="1200151"/>
            <a:ext cx="5385213" cy="3394472"/>
          </a:xfrm>
        </p:spPr>
        <p:txBody>
          <a:bodyPr>
            <a:noAutofit/>
          </a:bodyPr>
          <a:lstStyle/>
          <a:p>
            <a:r>
              <a:rPr lang="en-US" sz="2400" dirty="0" smtClean="0"/>
              <a:t>The Clash of Categorizations  </a:t>
            </a:r>
          </a:p>
          <a:p>
            <a:r>
              <a:rPr lang="en-US" sz="2400" dirty="0" smtClean="0"/>
              <a:t>Background </a:t>
            </a:r>
          </a:p>
          <a:p>
            <a:r>
              <a:rPr lang="en-US" sz="2400" dirty="0" smtClean="0"/>
              <a:t>Study Methods</a:t>
            </a:r>
          </a:p>
          <a:p>
            <a:r>
              <a:rPr lang="en-US" sz="2400" dirty="0" smtClean="0"/>
              <a:t>Findings and Discussion </a:t>
            </a:r>
          </a:p>
          <a:p>
            <a:r>
              <a:rPr lang="en-US" sz="2400" dirty="0" smtClean="0"/>
              <a:t>Conclusion</a:t>
            </a:r>
            <a:endParaRPr lang="en-US" sz="2400" dirty="0"/>
          </a:p>
        </p:txBody>
      </p:sp>
      <p:sp>
        <p:nvSpPr>
          <p:cNvPr id="11" name="TextBox 10"/>
          <p:cNvSpPr txBox="1"/>
          <p:nvPr/>
        </p:nvSpPr>
        <p:spPr>
          <a:xfrm>
            <a:off x="5669281" y="4286846"/>
            <a:ext cx="1993392" cy="584775"/>
          </a:xfrm>
          <a:prstGeom prst="rect">
            <a:avLst/>
          </a:prstGeom>
          <a:noFill/>
        </p:spPr>
        <p:txBody>
          <a:bodyPr wrap="square" rtlCol="0">
            <a:spAutoFit/>
          </a:bodyPr>
          <a:lstStyle/>
          <a:p>
            <a:r>
              <a:rPr lang="en-US" sz="1600" dirty="0" smtClean="0"/>
              <a:t>Source: LPN, </a:t>
            </a:r>
            <a:r>
              <a:rPr lang="en-US" sz="1600" dirty="0" err="1" smtClean="0"/>
              <a:t>Samut</a:t>
            </a:r>
            <a:r>
              <a:rPr lang="en-US" sz="1600" dirty="0" smtClean="0"/>
              <a:t> </a:t>
            </a:r>
            <a:r>
              <a:rPr lang="en-US" sz="1600" dirty="0" err="1" smtClean="0"/>
              <a:t>Sakhon</a:t>
            </a:r>
            <a:r>
              <a:rPr lang="en-US" sz="1600" dirty="0" smtClean="0"/>
              <a:t>, Thailand</a:t>
            </a:r>
            <a:endParaRPr lang="en-US" sz="1600" dirty="0"/>
          </a:p>
        </p:txBody>
      </p:sp>
      <p:pic>
        <p:nvPicPr>
          <p:cNvPr id="7" name="Picture 5" descr="JP-BURMESEWORKERS-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9280" y="1273996"/>
            <a:ext cx="3338194" cy="2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pic>
    </p:spTree>
    <p:extLst>
      <p:ext uri="{BB962C8B-B14F-4D97-AF65-F5344CB8AC3E}">
        <p14:creationId xmlns:p14="http://schemas.microsoft.com/office/powerpoint/2010/main" val="1452418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smtClean="0"/>
              <a:t>The Argument</a:t>
            </a:r>
            <a:endParaRPr lang="en-US" sz="3600" dirty="0"/>
          </a:p>
        </p:txBody>
      </p:sp>
      <p:sp>
        <p:nvSpPr>
          <p:cNvPr id="3" name="Content Placeholder 2"/>
          <p:cNvSpPr>
            <a:spLocks noGrp="1"/>
          </p:cNvSpPr>
          <p:nvPr>
            <p:ph idx="1"/>
          </p:nvPr>
        </p:nvSpPr>
        <p:spPr>
          <a:xfrm>
            <a:off x="149313" y="1200151"/>
            <a:ext cx="8858161" cy="3583938"/>
          </a:xfrm>
        </p:spPr>
        <p:txBody>
          <a:bodyPr>
            <a:normAutofit lnSpcReduction="10000"/>
          </a:bodyPr>
          <a:lstStyle/>
          <a:p>
            <a:r>
              <a:rPr lang="en-US" dirty="0"/>
              <a:t>A </a:t>
            </a:r>
            <a:r>
              <a:rPr lang="en-US" dirty="0" smtClean="0"/>
              <a:t>2015 stakeholder </a:t>
            </a:r>
            <a:r>
              <a:rPr lang="en-US" dirty="0"/>
              <a:t>analysis involving interviews with </a:t>
            </a:r>
            <a:r>
              <a:rPr lang="en-US" dirty="0" smtClean="0"/>
              <a:t>148</a:t>
            </a:r>
            <a:r>
              <a:rPr lang="en-US" baseline="30000" dirty="0" smtClean="0"/>
              <a:t>*</a:t>
            </a:r>
            <a:r>
              <a:rPr lang="en-US" dirty="0" smtClean="0"/>
              <a:t> key </a:t>
            </a:r>
            <a:r>
              <a:rPr lang="en-US" dirty="0"/>
              <a:t>informants, including officials from the Royal Thai and U.S. Governments,  non-governmental and international organizations, and academic institutions—revealed that </a:t>
            </a:r>
            <a:r>
              <a:rPr lang="en-US" b="1" dirty="0" smtClean="0"/>
              <a:t>disagreements </a:t>
            </a:r>
            <a:r>
              <a:rPr lang="en-US" b="1" dirty="0"/>
              <a:t>were most stark when discussions centered on the Burmese in Thailand, particularly their claims as well as the associated rights and protections associated with their recognition as refugees, </a:t>
            </a:r>
            <a:r>
              <a:rPr lang="en-US" b="1" dirty="0" err="1" smtClean="0"/>
              <a:t>asylees</a:t>
            </a:r>
            <a:r>
              <a:rPr lang="en-US" b="1" dirty="0" smtClean="0"/>
              <a:t>, </a:t>
            </a:r>
            <a:r>
              <a:rPr lang="en-US" b="1" dirty="0"/>
              <a:t>and/or as trafficked and exploited workers</a:t>
            </a:r>
            <a:r>
              <a:rPr lang="en-US" dirty="0"/>
              <a:t>. </a:t>
            </a:r>
            <a:endParaRPr lang="en-US" dirty="0" smtClean="0"/>
          </a:p>
          <a:p>
            <a:r>
              <a:rPr lang="en-US" dirty="0" smtClean="0"/>
              <a:t>The interviews evidenced </a:t>
            </a:r>
            <a:r>
              <a:rPr lang="en-US" dirty="0"/>
              <a:t>divergent views between, </a:t>
            </a:r>
            <a:r>
              <a:rPr lang="en-US" b="1" dirty="0"/>
              <a:t>on the one hand, a Thai state perspective that, whatever their motives for movement, Burmese are entering in breach of immigration laws and deserve only temporary stay at best</a:t>
            </a:r>
            <a:r>
              <a:rPr lang="en-US" dirty="0"/>
              <a:t>, and, </a:t>
            </a:r>
            <a:r>
              <a:rPr lang="en-US" b="1" dirty="0"/>
              <a:t>on the other hand, a broader—one might say, humanitarian or rights-based—perspective that seeks to apply international norms and categories (refugee, asylum seeker, migrant worker, victim of trafficking) </a:t>
            </a:r>
            <a:r>
              <a:rPr lang="en-US" dirty="0"/>
              <a:t>to these same populations. </a:t>
            </a:r>
          </a:p>
          <a:p>
            <a:endParaRPr lang="en-US" dirty="0"/>
          </a:p>
        </p:txBody>
      </p:sp>
      <p:sp>
        <p:nvSpPr>
          <p:cNvPr id="4" name="Content Placeholder 3"/>
          <p:cNvSpPr>
            <a:spLocks noGrp="1"/>
          </p:cNvSpPr>
          <p:nvPr>
            <p:ph idx="11"/>
          </p:nvPr>
        </p:nvSpPr>
        <p:spPr/>
        <p:txBody>
          <a:bodyPr/>
          <a:lstStyle/>
          <a:p>
            <a:r>
              <a:rPr lang="en-US" dirty="0" smtClean="0"/>
              <a:t> * </a:t>
            </a:r>
            <a:r>
              <a:rPr lang="en-US" sz="1400" dirty="0" smtClean="0"/>
              <a:t>List available on request</a:t>
            </a:r>
            <a:endParaRPr lang="en-US" sz="1400" dirty="0"/>
          </a:p>
        </p:txBody>
      </p:sp>
    </p:spTree>
    <p:extLst>
      <p:ext uri="{BB962C8B-B14F-4D97-AF65-F5344CB8AC3E}">
        <p14:creationId xmlns:p14="http://schemas.microsoft.com/office/powerpoint/2010/main" val="3755698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smtClean="0"/>
              <a:t>The Argument (2)</a:t>
            </a:r>
            <a:endParaRPr lang="en-US" sz="3600" dirty="0"/>
          </a:p>
        </p:txBody>
      </p:sp>
      <p:sp>
        <p:nvSpPr>
          <p:cNvPr id="3" name="Content Placeholder 2"/>
          <p:cNvSpPr>
            <a:spLocks noGrp="1"/>
          </p:cNvSpPr>
          <p:nvPr>
            <p:ph idx="1"/>
          </p:nvPr>
        </p:nvSpPr>
        <p:spPr>
          <a:xfrm>
            <a:off x="149313" y="1200151"/>
            <a:ext cx="8858161" cy="3583938"/>
          </a:xfrm>
        </p:spPr>
        <p:txBody>
          <a:bodyPr>
            <a:normAutofit/>
          </a:bodyPr>
          <a:lstStyle/>
          <a:p>
            <a:r>
              <a:rPr lang="en-US" dirty="0" smtClean="0"/>
              <a:t>The official Thai view </a:t>
            </a:r>
            <a:r>
              <a:rPr lang="en-US" dirty="0"/>
              <a:t>can be best encapsulated in the comments of two Thai Government officials, one of whom said, in describing his agency’s roles, “</a:t>
            </a:r>
            <a:r>
              <a:rPr lang="en-US" b="1" dirty="0"/>
              <a:t>the one that links most directly to human trafficking is preventing people from entering the country illegally</a:t>
            </a:r>
            <a:r>
              <a:rPr lang="en-US" dirty="0"/>
              <a:t>” (RTG, Male(09), 13 Oct.).  Or another official, in describing work in his province (bordering Myanmar and </a:t>
            </a:r>
            <a:r>
              <a:rPr lang="en-US" dirty="0" smtClean="0"/>
              <a:t>significantly </a:t>
            </a:r>
            <a:r>
              <a:rPr lang="en-US" dirty="0"/>
              <a:t>impacted by </a:t>
            </a:r>
            <a:r>
              <a:rPr lang="en-US" dirty="0" smtClean="0"/>
              <a:t>cross-border </a:t>
            </a:r>
            <a:r>
              <a:rPr lang="en-US" dirty="0"/>
              <a:t>migration, “</a:t>
            </a:r>
            <a:r>
              <a:rPr lang="en-US" b="1" dirty="0"/>
              <a:t>we don’t have human trafficking cases, but we have the undocumented migrant workers that enter illegally…many don’t have working permits so we are trying to send them back to their country</a:t>
            </a:r>
            <a:r>
              <a:rPr lang="en-US" dirty="0"/>
              <a:t>” </a:t>
            </a:r>
            <a:r>
              <a:rPr lang="en-US" dirty="0" smtClean="0"/>
              <a:t>(RTG</a:t>
            </a:r>
            <a:r>
              <a:rPr lang="en-US" dirty="0"/>
              <a:t>, Male(06), 13 Oct</a:t>
            </a:r>
            <a:r>
              <a:rPr lang="en-US" dirty="0" smtClean="0"/>
              <a:t>. 2015).  </a:t>
            </a:r>
          </a:p>
          <a:p>
            <a:r>
              <a:rPr lang="en-US" dirty="0" smtClean="0"/>
              <a:t>These views are </a:t>
            </a:r>
            <a:r>
              <a:rPr lang="en-US" dirty="0" err="1"/>
              <a:t>counterposed</a:t>
            </a:r>
            <a:r>
              <a:rPr lang="en-US" dirty="0"/>
              <a:t> by a comment from an NGO respondent who called for “</a:t>
            </a:r>
            <a:r>
              <a:rPr lang="en-US" b="1" dirty="0"/>
              <a:t>broader protection, not just </a:t>
            </a:r>
            <a:r>
              <a:rPr lang="en-US" b="1" i="1" dirty="0"/>
              <a:t>‘</a:t>
            </a:r>
            <a:r>
              <a:rPr lang="en-US" b="1" i="1" dirty="0" err="1"/>
              <a:t>chiap</a:t>
            </a:r>
            <a:r>
              <a:rPr lang="en-US" b="1" i="1" dirty="0"/>
              <a:t>, </a:t>
            </a:r>
            <a:r>
              <a:rPr lang="en-US" b="1" i="1" dirty="0" err="1"/>
              <a:t>brap</a:t>
            </a:r>
            <a:r>
              <a:rPr lang="en-US" b="1" i="1" dirty="0"/>
              <a:t>, song ok’</a:t>
            </a:r>
            <a:r>
              <a:rPr lang="en-US" b="1" dirty="0"/>
              <a:t> [grab, penalize, and deport</a:t>
            </a:r>
            <a:r>
              <a:rPr lang="en-US" u="sng" dirty="0"/>
              <a:t>]</a:t>
            </a:r>
            <a:r>
              <a:rPr lang="en-US" dirty="0"/>
              <a:t>”</a:t>
            </a:r>
            <a:r>
              <a:rPr lang="en-US" i="1" dirty="0"/>
              <a:t> </a:t>
            </a:r>
            <a:r>
              <a:rPr lang="en-US" dirty="0"/>
              <a:t>(NGO, Female, 21 </a:t>
            </a:r>
            <a:r>
              <a:rPr lang="en-US" dirty="0" smtClean="0"/>
              <a:t>Oct. 2015).</a:t>
            </a:r>
            <a:endParaRPr lang="en-US" dirty="0"/>
          </a:p>
          <a:p>
            <a:endParaRPr lang="en-US" dirty="0"/>
          </a:p>
        </p:txBody>
      </p:sp>
      <p:sp>
        <p:nvSpPr>
          <p:cNvPr id="4" name="Content Placeholder 3"/>
          <p:cNvSpPr>
            <a:spLocks noGrp="1"/>
          </p:cNvSpPr>
          <p:nvPr>
            <p:ph idx="11"/>
          </p:nvPr>
        </p:nvSpPr>
        <p:spPr/>
        <p:txBody>
          <a:bodyPr/>
          <a:lstStyle/>
          <a:p>
            <a:endParaRPr lang="en-US" dirty="0"/>
          </a:p>
        </p:txBody>
      </p:sp>
    </p:spTree>
    <p:extLst>
      <p:ext uri="{BB962C8B-B14F-4D97-AF65-F5344CB8AC3E}">
        <p14:creationId xmlns:p14="http://schemas.microsoft.com/office/powerpoint/2010/main" val="1591909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Background </a:t>
            </a:r>
            <a:endParaRPr lang="en-US" sz="3600" dirty="0"/>
          </a:p>
        </p:txBody>
      </p:sp>
      <p:sp>
        <p:nvSpPr>
          <p:cNvPr id="3" name="Content Placeholder 2"/>
          <p:cNvSpPr>
            <a:spLocks noGrp="1"/>
          </p:cNvSpPr>
          <p:nvPr>
            <p:ph idx="1"/>
          </p:nvPr>
        </p:nvSpPr>
        <p:spPr>
          <a:xfrm>
            <a:off x="149313" y="911225"/>
            <a:ext cx="8858161" cy="4020371"/>
          </a:xfrm>
        </p:spPr>
        <p:txBody>
          <a:bodyPr>
            <a:noAutofit/>
          </a:bodyPr>
          <a:lstStyle/>
          <a:p>
            <a:r>
              <a:rPr lang="en-US" dirty="0"/>
              <a:t>Since the 1970s, Burmese refugees have been crossing </a:t>
            </a:r>
            <a:r>
              <a:rPr lang="en-US" dirty="0" smtClean="0"/>
              <a:t>into Thailand, escalating </a:t>
            </a:r>
            <a:r>
              <a:rPr lang="en-US" dirty="0"/>
              <a:t>in 1988 following the government’s crackdown on student </a:t>
            </a:r>
            <a:r>
              <a:rPr lang="en-US" dirty="0" smtClean="0"/>
              <a:t>protests. Further displacement and migration due </a:t>
            </a:r>
            <a:r>
              <a:rPr lang="en-US" dirty="0"/>
              <a:t>to natural disasters, sporadic ethnic conflict (e.g</a:t>
            </a:r>
            <a:r>
              <a:rPr lang="en-US" dirty="0" smtClean="0"/>
              <a:t>., recent </a:t>
            </a:r>
            <a:r>
              <a:rPr lang="en-US" dirty="0"/>
              <a:t>sectarian violence against the Muslim </a:t>
            </a:r>
            <a:r>
              <a:rPr lang="en-US" dirty="0" err="1"/>
              <a:t>Rohingya</a:t>
            </a:r>
            <a:r>
              <a:rPr lang="en-US" dirty="0"/>
              <a:t> in Rakhine State), and ongoing labor </a:t>
            </a:r>
            <a:r>
              <a:rPr lang="en-US" dirty="0" smtClean="0"/>
              <a:t>migration.</a:t>
            </a:r>
          </a:p>
          <a:p>
            <a:r>
              <a:rPr lang="en-US" dirty="0" smtClean="0"/>
              <a:t>Thailand is </a:t>
            </a:r>
            <a:r>
              <a:rPr lang="en-US" dirty="0"/>
              <a:t>not signatory to the </a:t>
            </a:r>
            <a:r>
              <a:rPr lang="en-US" b="1" dirty="0"/>
              <a:t>1951 Convention on the Status of Refugees</a:t>
            </a:r>
            <a:r>
              <a:rPr lang="en-US" dirty="0"/>
              <a:t>, </a:t>
            </a:r>
            <a:r>
              <a:rPr lang="en-US" dirty="0" smtClean="0"/>
              <a:t>has no legislation </a:t>
            </a:r>
            <a:r>
              <a:rPr lang="en-US" dirty="0"/>
              <a:t>that grants refugee status or </a:t>
            </a:r>
            <a:r>
              <a:rPr lang="en-US" dirty="0" smtClean="0"/>
              <a:t>protection for asylum </a:t>
            </a:r>
            <a:r>
              <a:rPr lang="en-US" dirty="0"/>
              <a:t>seekers. The </a:t>
            </a:r>
            <a:r>
              <a:rPr lang="en-US" b="1" dirty="0"/>
              <a:t>Immigration Act of 1979 </a:t>
            </a:r>
            <a:r>
              <a:rPr lang="en-US" dirty="0"/>
              <a:t>prohibits entry to those without travel </a:t>
            </a:r>
            <a:r>
              <a:rPr lang="en-US" dirty="0" smtClean="0"/>
              <a:t>documentation and </a:t>
            </a:r>
            <a:r>
              <a:rPr lang="en-US" dirty="0"/>
              <a:t>“those who are dangerous to society or to the peace and security of the Kingdom.” </a:t>
            </a:r>
            <a:endParaRPr lang="en-US" dirty="0" smtClean="0"/>
          </a:p>
          <a:p>
            <a:r>
              <a:rPr lang="en-US" dirty="0" smtClean="0"/>
              <a:t>The </a:t>
            </a:r>
            <a:r>
              <a:rPr lang="en-US" dirty="0"/>
              <a:t>Ministry of Interior’s </a:t>
            </a:r>
            <a:r>
              <a:rPr lang="en-US" b="1" dirty="0"/>
              <a:t>1954 Regulation Concerning Displaced Persons from Neighboring Countries </a:t>
            </a:r>
            <a:r>
              <a:rPr lang="en-US" dirty="0"/>
              <a:t>defines a “displaced person” as </a:t>
            </a:r>
            <a:r>
              <a:rPr lang="en-US" dirty="0" smtClean="0"/>
              <a:t>“one </a:t>
            </a:r>
            <a:r>
              <a:rPr lang="en-US" dirty="0"/>
              <a:t>who escapes from dangers due to an uprising, fighting or war, and enters in breach of the Immigration Act”. </a:t>
            </a:r>
            <a:r>
              <a:rPr lang="en-US" dirty="0" smtClean="0"/>
              <a:t>Even the </a:t>
            </a:r>
            <a:r>
              <a:rPr lang="en-US" dirty="0"/>
              <a:t>Burmese living in refugee camps are </a:t>
            </a:r>
            <a:r>
              <a:rPr lang="en-US" dirty="0" smtClean="0"/>
              <a:t>“</a:t>
            </a:r>
            <a:r>
              <a:rPr lang="en-US" dirty="0"/>
              <a:t>temporarily displaced,” </a:t>
            </a:r>
            <a:r>
              <a:rPr lang="en-US" smtClean="0"/>
              <a:t>and not refugees</a:t>
            </a:r>
            <a:r>
              <a:rPr lang="en-US" dirty="0"/>
              <a:t>. </a:t>
            </a:r>
          </a:p>
        </p:txBody>
      </p:sp>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1961174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Background (2)  </a:t>
            </a:r>
            <a:endParaRPr lang="en-US" sz="3600" dirty="0"/>
          </a:p>
        </p:txBody>
      </p:sp>
      <p:sp>
        <p:nvSpPr>
          <p:cNvPr id="3" name="Content Placeholder 2"/>
          <p:cNvSpPr>
            <a:spLocks noGrp="1"/>
          </p:cNvSpPr>
          <p:nvPr>
            <p:ph idx="1"/>
          </p:nvPr>
        </p:nvSpPr>
        <p:spPr>
          <a:xfrm>
            <a:off x="149313" y="911225"/>
            <a:ext cx="8858161" cy="4020371"/>
          </a:xfrm>
        </p:spPr>
        <p:txBody>
          <a:bodyPr>
            <a:noAutofit/>
          </a:bodyPr>
          <a:lstStyle/>
          <a:p>
            <a:r>
              <a:rPr lang="en-US" dirty="0"/>
              <a:t>IOM’s </a:t>
            </a:r>
            <a:r>
              <a:rPr lang="en-US" i="1" dirty="0"/>
              <a:t>Thailand Migration Report 2011</a:t>
            </a:r>
            <a:r>
              <a:rPr lang="en-US" dirty="0"/>
              <a:t> identified four groups of foreign and/or non-Thai minority populations in Thailand: </a:t>
            </a:r>
          </a:p>
          <a:p>
            <a:pPr lvl="1"/>
            <a:r>
              <a:rPr lang="en-US" b="1" dirty="0"/>
              <a:t>migrants from Cambodia, the Lao People’s Democratic Republic (LPDR), and Myanmar </a:t>
            </a:r>
            <a:r>
              <a:rPr lang="en-US" dirty="0"/>
              <a:t>(registered migrants, unregistered migrants; nationality verification (NV) migrants; Memorandum of Understanding (MOU) migrants);</a:t>
            </a:r>
          </a:p>
          <a:p>
            <a:pPr lvl="1"/>
            <a:r>
              <a:rPr lang="en-US" b="1" dirty="0"/>
              <a:t>ethnic minorities </a:t>
            </a:r>
            <a:r>
              <a:rPr lang="en-US" dirty="0"/>
              <a:t>(The Ministry of Interior has registered members of 15 ethnic minorities as “Non-Thai nationals.” Among those granted permission to reside in Thailand are “displaced Burmese nationals, Burmese irregular migrants, [and] displaced Burmese with Thai ancestry”) and “Stateless/Nationality-less persons”; </a:t>
            </a:r>
          </a:p>
          <a:p>
            <a:pPr lvl="1"/>
            <a:r>
              <a:rPr lang="en-US" b="1" dirty="0"/>
              <a:t>stateless persons </a:t>
            </a:r>
            <a:r>
              <a:rPr lang="en-US" dirty="0"/>
              <a:t>(Research by Feingold in 2006 identified “lack of citizenship or lack of legal status as the single greatest risk factor for young hill tribe people in northern Thailand to be trafficked or exploited… Without proper identity documents and recognition of permanent residence, ethnic minority people are considered ‘illegal aliens’ in their own country”); and </a:t>
            </a:r>
          </a:p>
          <a:p>
            <a:pPr lvl="1"/>
            <a:r>
              <a:rPr lang="en-US" b="1" dirty="0"/>
              <a:t>displaced persons </a:t>
            </a:r>
            <a:r>
              <a:rPr lang="en-US" dirty="0"/>
              <a:t>(also referred to as refugees and asylum seekers). </a:t>
            </a:r>
          </a:p>
        </p:txBody>
      </p:sp>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323665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Background (3)  </a:t>
            </a:r>
            <a:endParaRPr lang="en-US" sz="3600" dirty="0"/>
          </a:p>
        </p:txBody>
      </p:sp>
      <p:sp>
        <p:nvSpPr>
          <p:cNvPr id="3" name="Content Placeholder 2"/>
          <p:cNvSpPr>
            <a:spLocks noGrp="1"/>
          </p:cNvSpPr>
          <p:nvPr>
            <p:ph idx="1"/>
          </p:nvPr>
        </p:nvSpPr>
        <p:spPr>
          <a:xfrm>
            <a:off x="149313" y="911225"/>
            <a:ext cx="8858161" cy="4020371"/>
          </a:xfrm>
        </p:spPr>
        <p:txBody>
          <a:bodyPr>
            <a:noAutofit/>
          </a:bodyPr>
          <a:lstStyle/>
          <a:p>
            <a:r>
              <a:rPr lang="en-US" dirty="0"/>
              <a:t>In 2008, Thailand passed the Anti-Trafficking in Persons Act (ATIP Act), updating previous legislation passed in 1997. The impetus for this came after cases of labor trafficking were uncovered in 2006, including the </a:t>
            </a:r>
            <a:r>
              <a:rPr lang="en-US" dirty="0" err="1"/>
              <a:t>Ranya</a:t>
            </a:r>
            <a:r>
              <a:rPr lang="en-US" dirty="0"/>
              <a:t> </a:t>
            </a:r>
            <a:r>
              <a:rPr lang="en-US" dirty="0" err="1"/>
              <a:t>Paew</a:t>
            </a:r>
            <a:r>
              <a:rPr lang="en-US" dirty="0"/>
              <a:t> seafood processing factory in </a:t>
            </a:r>
            <a:r>
              <a:rPr lang="en-US" dirty="0" err="1" smtClean="0"/>
              <a:t>Samut</a:t>
            </a:r>
            <a:r>
              <a:rPr lang="en-US" dirty="0" smtClean="0"/>
              <a:t> </a:t>
            </a:r>
            <a:r>
              <a:rPr lang="en-US" dirty="0" err="1"/>
              <a:t>Sakhon</a:t>
            </a:r>
            <a:r>
              <a:rPr lang="en-US" dirty="0"/>
              <a:t> Province. Exploitative conditions and the use of child labor in the shrimp factory were reported to local NGOs by migrant workers </a:t>
            </a:r>
            <a:r>
              <a:rPr lang="en-US" dirty="0" smtClean="0"/>
              <a:t>who </a:t>
            </a:r>
            <a:r>
              <a:rPr lang="en-US" dirty="0"/>
              <a:t>had managed to </a:t>
            </a:r>
            <a:r>
              <a:rPr lang="en-US" dirty="0" smtClean="0"/>
              <a:t>escape. </a:t>
            </a:r>
          </a:p>
          <a:p>
            <a:r>
              <a:rPr lang="en-US" dirty="0" smtClean="0"/>
              <a:t>Of </a:t>
            </a:r>
            <a:r>
              <a:rPr lang="en-US" dirty="0"/>
              <a:t>the approximately 800 Burmese migrants working at the factory, about 60 women and children were identified as trafficking victims and sent to a Bangkok center for victims of trafficking. The men were not covered by anti-trafficking laws and most (approximately 200) were deported as illegal </a:t>
            </a:r>
            <a:r>
              <a:rPr lang="en-US" dirty="0" smtClean="0"/>
              <a:t>aliens.</a:t>
            </a:r>
          </a:p>
          <a:p>
            <a:r>
              <a:rPr lang="en-US" dirty="0" smtClean="0"/>
              <a:t>Estimates of the numbers and types of trafficking victims in Thailand are hotly debated, with disagreement focusing on methods as well as on differing interpretations of key terms (forced </a:t>
            </a:r>
            <a:r>
              <a:rPr lang="en-US" dirty="0" err="1" smtClean="0"/>
              <a:t>labour</a:t>
            </a:r>
            <a:r>
              <a:rPr lang="en-US" dirty="0" smtClean="0"/>
              <a:t>, exploitation, etc.)</a:t>
            </a:r>
            <a:endParaRPr lang="en-US" dirty="0"/>
          </a:p>
        </p:txBody>
      </p:sp>
      <p:sp>
        <p:nvSpPr>
          <p:cNvPr id="4" name="Content Placeholder 3"/>
          <p:cNvSpPr>
            <a:spLocks noGrp="1"/>
          </p:cNvSpPr>
          <p:nvPr>
            <p:ph idx="11"/>
          </p:nvPr>
        </p:nvSpPr>
        <p:spPr/>
        <p:txBody>
          <a:bodyPr/>
          <a:lstStyle/>
          <a:p>
            <a:endParaRPr lang="en-US"/>
          </a:p>
        </p:txBody>
      </p:sp>
    </p:spTree>
    <p:extLst>
      <p:ext uri="{BB962C8B-B14F-4D97-AF65-F5344CB8AC3E}">
        <p14:creationId xmlns:p14="http://schemas.microsoft.com/office/powerpoint/2010/main" val="1298497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noFill/>
        </p:spPr>
        <p:txBody>
          <a:bodyPr>
            <a:normAutofit/>
          </a:bodyPr>
          <a:lstStyle/>
          <a:p>
            <a:r>
              <a:rPr lang="en-US" altLang="en-US" sz="3600" dirty="0" smtClean="0">
                <a:latin typeface="Calibri" panose="020F0502020204030204" pitchFamily="34" charset="0"/>
              </a:rPr>
              <a:t>Study Methods</a:t>
            </a:r>
          </a:p>
        </p:txBody>
      </p:sp>
      <p:sp>
        <p:nvSpPr>
          <p:cNvPr id="13315" name="Rectangle 3"/>
          <p:cNvSpPr>
            <a:spLocks noGrp="1" noRot="1" noChangeArrowheads="1"/>
          </p:cNvSpPr>
          <p:nvPr>
            <p:ph idx="1"/>
          </p:nvPr>
        </p:nvSpPr>
        <p:spPr>
          <a:xfrm>
            <a:off x="149313" y="1027416"/>
            <a:ext cx="8858161" cy="3756673"/>
          </a:xfrm>
          <a:noFill/>
        </p:spPr>
        <p:txBody>
          <a:bodyPr>
            <a:normAutofit fontScale="92500"/>
          </a:bodyPr>
          <a:lstStyle/>
          <a:p>
            <a:r>
              <a:rPr lang="en-US" sz="1900" dirty="0"/>
              <a:t>In 2015, the Royal Thai Embassy in Washington, D.C. commissioned </a:t>
            </a:r>
            <a:r>
              <a:rPr lang="en-US" sz="1900" dirty="0" smtClean="0"/>
              <a:t>the Johns </a:t>
            </a:r>
            <a:r>
              <a:rPr lang="en-US" sz="1900" dirty="0"/>
              <a:t>Hopkins Bloomberg School of Public Health </a:t>
            </a:r>
            <a:r>
              <a:rPr lang="en-US" sz="1900" dirty="0" smtClean="0"/>
              <a:t>to </a:t>
            </a:r>
            <a:r>
              <a:rPr lang="en-US" sz="1900" dirty="0"/>
              <a:t>assess Thailand’s anti-trafficking activities and to make recommendations for improving empirical </a:t>
            </a:r>
            <a:r>
              <a:rPr lang="en-US" sz="1900" dirty="0" smtClean="0"/>
              <a:t>measurement of and </a:t>
            </a:r>
            <a:r>
              <a:rPr lang="en-US" sz="1900" dirty="0"/>
              <a:t>documentation of anti-trafficking efforts. </a:t>
            </a:r>
            <a:endParaRPr lang="en-US" sz="1900" dirty="0" smtClean="0"/>
          </a:p>
          <a:p>
            <a:r>
              <a:rPr lang="en-US" sz="1900" dirty="0" smtClean="0"/>
              <a:t>The </a:t>
            </a:r>
            <a:r>
              <a:rPr lang="en-US" sz="1900" dirty="0"/>
              <a:t>methods included a literature review and Key Informant Interviews (KIIs) with 148 stakeholders interviewed between August and December 2015. The human subjects research protocol was approved by the Johns Hopkins Institutional Review Board.</a:t>
            </a:r>
          </a:p>
          <a:p>
            <a:r>
              <a:rPr lang="en-US" sz="1900" dirty="0"/>
              <a:t> Participants in Thailand were interviewed in five sites (Bangkok, Chiang Mai Province, </a:t>
            </a:r>
            <a:r>
              <a:rPr lang="en-US" sz="1900" dirty="0" err="1"/>
              <a:t>Samut</a:t>
            </a:r>
            <a:r>
              <a:rPr lang="en-US" sz="1900" dirty="0"/>
              <a:t> </a:t>
            </a:r>
            <a:r>
              <a:rPr lang="en-US" sz="1900" dirty="0" err="1"/>
              <a:t>Sakhon</a:t>
            </a:r>
            <a:r>
              <a:rPr lang="en-US" sz="1900" dirty="0"/>
              <a:t> Province, </a:t>
            </a:r>
            <a:r>
              <a:rPr lang="en-US" sz="1900" dirty="0" err="1"/>
              <a:t>Tak</a:t>
            </a:r>
            <a:r>
              <a:rPr lang="en-US" sz="1900" dirty="0"/>
              <a:t> Province, and </a:t>
            </a:r>
            <a:r>
              <a:rPr lang="en-US" sz="1900" dirty="0" err="1"/>
              <a:t>Ranong</a:t>
            </a:r>
            <a:r>
              <a:rPr lang="en-US" sz="1900" dirty="0"/>
              <a:t> Province). In addition to Bangkok, sites were chosen to include a range of areas along land and maritime borders, and with intent to include a variety of different at-risk populations and occupational </a:t>
            </a:r>
            <a:r>
              <a:rPr lang="en-US" sz="1900" dirty="0" smtClean="0"/>
              <a:t>sectors.</a:t>
            </a:r>
            <a:endParaRPr lang="en-US" sz="1900" dirty="0"/>
          </a:p>
          <a:p>
            <a:endParaRPr lang="en-US" altLang="en-US" dirty="0" smtClean="0">
              <a:latin typeface="Calibri" charset="0"/>
              <a:ea typeface="Calibri" charset="0"/>
              <a:cs typeface="Calibri" charset="0"/>
            </a:endParaRPr>
          </a:p>
          <a:p>
            <a:pPr lvl="2">
              <a:buClr>
                <a:srgbClr val="CC3300"/>
              </a:buClr>
              <a:buFont typeface="Wingdings" pitchFamily="2" charset="2"/>
              <a:buNone/>
            </a:pPr>
            <a:endParaRPr lang="en-US" altLang="en-US" dirty="0" smtClean="0">
              <a:latin typeface="Calibri" charset="0"/>
              <a:ea typeface="Calibri" charset="0"/>
              <a:cs typeface="Calibri" charset="0"/>
            </a:endParaRPr>
          </a:p>
        </p:txBody>
      </p:sp>
      <p:sp>
        <p:nvSpPr>
          <p:cNvPr id="2" name="Content Placeholder 1"/>
          <p:cNvSpPr>
            <a:spLocks noGrp="1"/>
          </p:cNvSpPr>
          <p:nvPr>
            <p:ph idx="1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noFill/>
        </p:spPr>
        <p:txBody>
          <a:bodyPr>
            <a:normAutofit/>
          </a:bodyPr>
          <a:lstStyle/>
          <a:p>
            <a:r>
              <a:rPr lang="en-US" altLang="en-US" sz="3600" dirty="0" smtClean="0">
                <a:latin typeface="Calibri" panose="020F0502020204030204" pitchFamily="34" charset="0"/>
              </a:rPr>
              <a:t>Study Methods (2)</a:t>
            </a:r>
          </a:p>
        </p:txBody>
      </p:sp>
      <p:sp>
        <p:nvSpPr>
          <p:cNvPr id="13315" name="Rectangle 3"/>
          <p:cNvSpPr>
            <a:spLocks noGrp="1" noRot="1" noChangeArrowheads="1"/>
          </p:cNvSpPr>
          <p:nvPr>
            <p:ph idx="1"/>
          </p:nvPr>
        </p:nvSpPr>
        <p:spPr>
          <a:xfrm>
            <a:off x="149313" y="1027416"/>
            <a:ext cx="8858161" cy="3756673"/>
          </a:xfrm>
          <a:noFill/>
        </p:spPr>
        <p:txBody>
          <a:bodyPr>
            <a:normAutofit/>
          </a:bodyPr>
          <a:lstStyle/>
          <a:p>
            <a:r>
              <a:rPr lang="en-US" dirty="0"/>
              <a:t>To protect the views of all key informants, they were assured that no interviews would be tape-recorded. Respondents were also assured that any quotes used in the report would only be attributed to, for example, a Thai Government official (RTG), an NGO staff-member (NGO), an academic (ACA), an International Organization official (IO), or a U.S. Government official (USG</a:t>
            </a:r>
            <a:r>
              <a:rPr lang="en-US" dirty="0" smtClean="0"/>
              <a:t>).</a:t>
            </a:r>
          </a:p>
          <a:p>
            <a:pPr marL="0" indent="0">
              <a:buNone/>
            </a:pPr>
            <a:endParaRPr lang="en-US" altLang="en-US" dirty="0" smtClean="0">
              <a:latin typeface="Calibri" charset="0"/>
              <a:ea typeface="Calibri" charset="0"/>
              <a:cs typeface="Calibri" charset="0"/>
            </a:endParaRPr>
          </a:p>
          <a:p>
            <a:pPr lvl="2">
              <a:buClr>
                <a:srgbClr val="CC3300"/>
              </a:buClr>
              <a:buFont typeface="Wingdings" pitchFamily="2" charset="2"/>
              <a:buNone/>
            </a:pPr>
            <a:endParaRPr lang="en-US" altLang="en-US" dirty="0" smtClean="0">
              <a:latin typeface="Calibri" charset="0"/>
              <a:ea typeface="Calibri" charset="0"/>
              <a:cs typeface="Calibri" charset="0"/>
            </a:endParaRPr>
          </a:p>
        </p:txBody>
      </p:sp>
      <p:sp>
        <p:nvSpPr>
          <p:cNvPr id="2" name="Content Placeholder 1"/>
          <p:cNvSpPr>
            <a:spLocks noGrp="1"/>
          </p:cNvSpPr>
          <p:nvPr>
            <p:ph idx="1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407" y="2661006"/>
            <a:ext cx="7999994" cy="1880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34242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heme/theme1.xml><?xml version="1.0" encoding="utf-8"?>
<a:theme xmlns:a="http://schemas.openxmlformats.org/drawingml/2006/main" name="accessible-template-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SPH-TEMPLATE new bullets" id="{F4D2C97A-8125-1741-82CB-6CC9EE6324DA}" vid="{FB592303-B0C4-EC49-84AA-75AF1D21C347}"/>
    </a:ext>
  </a:extLst>
</a:theme>
</file>

<file path=ppt/theme/theme2.xml><?xml version="1.0" encoding="utf-8"?>
<a:theme xmlns:a="http://schemas.openxmlformats.org/drawingml/2006/main" name="1_Vertical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SPH-TEMPLATE new bullets" id="{F4D2C97A-8125-1741-82CB-6CC9EE6324DA}" vid="{5BF9995D-133F-6E48-9DB1-A83F67C83FD2}"/>
    </a:ext>
  </a:extLst>
</a:theme>
</file>

<file path=ppt/theme/theme3.xml><?xml version="1.0" encoding="utf-8"?>
<a:theme xmlns:a="http://schemas.openxmlformats.org/drawingml/2006/main" name="Small horizontal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SPH-TEMPLATE new bullets" id="{F4D2C97A-8125-1741-82CB-6CC9EE6324DA}" vid="{50F31085-020F-A146-9CB5-F87BCB9CAF91}"/>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AccessibleTemplate-FixedBullets-2016-07-15_CHH_logo</Template>
  <TotalTime>5464</TotalTime>
  <Words>2250</Words>
  <Application>Microsoft Office PowerPoint</Application>
  <PresentationFormat>On-screen Show (16:9)</PresentationFormat>
  <Paragraphs>65</Paragraphs>
  <Slides>15</Slides>
  <Notes>7</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15</vt:i4>
      </vt:variant>
    </vt:vector>
  </HeadingPairs>
  <TitlesOfParts>
    <vt:vector size="27" baseType="lpstr">
      <vt:lpstr>MS PGothic</vt:lpstr>
      <vt:lpstr>Arial</vt:lpstr>
      <vt:lpstr>Bookman Old Style</vt:lpstr>
      <vt:lpstr>Calibri</vt:lpstr>
      <vt:lpstr>Calibri Light</vt:lpstr>
      <vt:lpstr>Georgia</vt:lpstr>
      <vt:lpstr>Lucida Grande</vt:lpstr>
      <vt:lpstr>Times New Roman</vt:lpstr>
      <vt:lpstr>Wingdings</vt:lpstr>
      <vt:lpstr>accessible-template-2016</vt:lpstr>
      <vt:lpstr>1_Vertical blue</vt:lpstr>
      <vt:lpstr>Small horizontal title</vt:lpstr>
      <vt:lpstr>The Clash of Categorizations: Stakeholder Perspectives on Burmese Migrants, Refugees, and Trafficked Persons in Thailand</vt:lpstr>
      <vt:lpstr>Outline of Talk  (paper co-authored with Casey Branchini and Charlie Thame)</vt:lpstr>
      <vt:lpstr>The Argument</vt:lpstr>
      <vt:lpstr>The Argument (2)</vt:lpstr>
      <vt:lpstr>Background </vt:lpstr>
      <vt:lpstr>Background (2)  </vt:lpstr>
      <vt:lpstr>Background (3)  </vt:lpstr>
      <vt:lpstr>Study Methods</vt:lpstr>
      <vt:lpstr>Study Methods (2)</vt:lpstr>
      <vt:lpstr>Results and Discussion</vt:lpstr>
      <vt:lpstr>Results and Discussion (2)</vt:lpstr>
      <vt:lpstr>Results and Discussion (3)</vt:lpstr>
      <vt:lpstr>Results and Discussion (4)</vt:lpstr>
      <vt:lpstr>Conclusions</vt:lpstr>
      <vt:lpstr>Conclusions (2)</vt:lpstr>
    </vt:vector>
  </TitlesOfParts>
  <Company>Centers for Disease Control and Prevention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Ververs, Mija (CDC/CGH/DGHP) (CTR)</dc:creator>
  <dc:description>Author: Johns Hopkins University
The material in this presentation is subject to the copyright of the owners of the material and is being provided for educational purposes under rules of fair use for registered students in this course only. No additional copies of the copyrighted work may be made or distributed.</dc:description>
  <cp:lastModifiedBy>Boston, Ashley</cp:lastModifiedBy>
  <cp:revision>127</cp:revision>
  <cp:lastPrinted>2015-12-30T15:17:52Z</cp:lastPrinted>
  <dcterms:created xsi:type="dcterms:W3CDTF">2017-01-17T22:11:30Z</dcterms:created>
  <dcterms:modified xsi:type="dcterms:W3CDTF">2017-06-20T15:43:32Z</dcterms:modified>
</cp:coreProperties>
</file>